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handoutMasterIdLst>
    <p:handoutMasterId r:id="rId75"/>
  </p:handoutMasterIdLst>
  <p:sldIdLst>
    <p:sldId id="258" r:id="rId2"/>
    <p:sldId id="260" r:id="rId3"/>
    <p:sldId id="259" r:id="rId4"/>
    <p:sldId id="335" r:id="rId5"/>
    <p:sldId id="366" r:id="rId6"/>
    <p:sldId id="374" r:id="rId7"/>
    <p:sldId id="375" r:id="rId8"/>
    <p:sldId id="376" r:id="rId9"/>
    <p:sldId id="268" r:id="rId10"/>
    <p:sldId id="368" r:id="rId11"/>
    <p:sldId id="369" r:id="rId12"/>
    <p:sldId id="267" r:id="rId13"/>
    <p:sldId id="328" r:id="rId14"/>
    <p:sldId id="265" r:id="rId15"/>
    <p:sldId id="269" r:id="rId16"/>
    <p:sldId id="347" r:id="rId17"/>
    <p:sldId id="349" r:id="rId18"/>
    <p:sldId id="266" r:id="rId19"/>
    <p:sldId id="370" r:id="rId20"/>
    <p:sldId id="350" r:id="rId21"/>
    <p:sldId id="351" r:id="rId22"/>
    <p:sldId id="371" r:id="rId23"/>
    <p:sldId id="352" r:id="rId24"/>
    <p:sldId id="353" r:id="rId25"/>
    <p:sldId id="373" r:id="rId26"/>
    <p:sldId id="354" r:id="rId27"/>
    <p:sldId id="377" r:id="rId28"/>
    <p:sldId id="343" r:id="rId29"/>
    <p:sldId id="355" r:id="rId30"/>
    <p:sldId id="356" r:id="rId31"/>
    <p:sldId id="331" r:id="rId32"/>
    <p:sldId id="332" r:id="rId33"/>
    <p:sldId id="334" r:id="rId34"/>
    <p:sldId id="333" r:id="rId35"/>
    <p:sldId id="358" r:id="rId36"/>
    <p:sldId id="357" r:id="rId37"/>
    <p:sldId id="364" r:id="rId38"/>
    <p:sldId id="372" r:id="rId39"/>
    <p:sldId id="275" r:id="rId40"/>
    <p:sldId id="296" r:id="rId41"/>
    <p:sldId id="278" r:id="rId42"/>
    <p:sldId id="280" r:id="rId43"/>
    <p:sldId id="283" r:id="rId44"/>
    <p:sldId id="384" r:id="rId45"/>
    <p:sldId id="378" r:id="rId46"/>
    <p:sldId id="379" r:id="rId47"/>
    <p:sldId id="380" r:id="rId48"/>
    <p:sldId id="381" r:id="rId49"/>
    <p:sldId id="382" r:id="rId50"/>
    <p:sldId id="383" r:id="rId51"/>
    <p:sldId id="385" r:id="rId52"/>
    <p:sldId id="386" r:id="rId53"/>
    <p:sldId id="387" r:id="rId54"/>
    <p:sldId id="388" r:id="rId55"/>
    <p:sldId id="389" r:id="rId56"/>
    <p:sldId id="390" r:id="rId57"/>
    <p:sldId id="391" r:id="rId58"/>
    <p:sldId id="392" r:id="rId59"/>
    <p:sldId id="393" r:id="rId60"/>
    <p:sldId id="394" r:id="rId61"/>
    <p:sldId id="395" r:id="rId62"/>
    <p:sldId id="396" r:id="rId63"/>
    <p:sldId id="397" r:id="rId64"/>
    <p:sldId id="398" r:id="rId65"/>
    <p:sldId id="399" r:id="rId66"/>
    <p:sldId id="400" r:id="rId67"/>
    <p:sldId id="401" r:id="rId68"/>
    <p:sldId id="402" r:id="rId69"/>
    <p:sldId id="403" r:id="rId70"/>
    <p:sldId id="404" r:id="rId71"/>
    <p:sldId id="405" r:id="rId72"/>
    <p:sldId id="340" r:id="rId73"/>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77" d="100"/>
          <a:sy n="77" d="100"/>
        </p:scale>
        <p:origin x="-954" y="66"/>
      </p:cViewPr>
      <p:guideLst>
        <p:guide orient="horz" pos="480"/>
        <p:guide pos="288"/>
      </p:guideLst>
    </p:cSldViewPr>
  </p:slideViewPr>
  <p:notesTextViewPr>
    <p:cViewPr>
      <p:scale>
        <a:sx n="100" d="100"/>
        <a:sy n="100" d="100"/>
      </p:scale>
      <p:origin x="0" y="0"/>
    </p:cViewPr>
  </p:notesTextViewPr>
  <p:sorterViewPr>
    <p:cViewPr>
      <p:scale>
        <a:sx n="100" d="100"/>
        <a:sy n="100" d="100"/>
      </p:scale>
      <p:origin x="0" y="52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saintl\Desktop\PERTH%202012\Book1.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saintl\Desktop\Perkins%202012\graphs%20for%20powerpoint.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Documents%20and%20Settings\saintl\Desktop\Perkins%202012\graphs%20for%20powerpoin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6.7199725034370938E-2"/>
          <c:y val="8.1111010350789964E-2"/>
          <c:w val="0.56798925134358846"/>
          <c:h val="0.87642531053283124"/>
        </c:manualLayout>
      </c:layout>
      <c:barChart>
        <c:barDir val="col"/>
        <c:grouping val="clustered"/>
        <c:varyColors val="0"/>
        <c:ser>
          <c:idx val="0"/>
          <c:order val="0"/>
          <c:tx>
            <c:strRef>
              <c:f>Sheet1!$A$2</c:f>
              <c:strCache>
                <c:ptCount val="1"/>
                <c:pt idx="0">
                  <c:v>children with OSA   n=19</c:v>
                </c:pt>
              </c:strCache>
            </c:strRef>
          </c:tx>
          <c:invertIfNegative val="0"/>
          <c:cat>
            <c:strRef>
              <c:f>Sheet1!$B$1:$C$1</c:f>
              <c:strCache>
                <c:ptCount val="2"/>
                <c:pt idx="0">
                  <c:v>Mean Scores before Surgery</c:v>
                </c:pt>
                <c:pt idx="1">
                  <c:v>Mean Scores After Surgery</c:v>
                </c:pt>
              </c:strCache>
            </c:strRef>
          </c:cat>
          <c:val>
            <c:numRef>
              <c:f>Sheet1!$B$2:$C$2</c:f>
              <c:numCache>
                <c:formatCode>General</c:formatCode>
                <c:ptCount val="2"/>
                <c:pt idx="0">
                  <c:v>2.2000000000000002</c:v>
                </c:pt>
                <c:pt idx="1">
                  <c:v>-1.51</c:v>
                </c:pt>
              </c:numCache>
            </c:numRef>
          </c:val>
        </c:ser>
        <c:ser>
          <c:idx val="1"/>
          <c:order val="1"/>
          <c:tx>
            <c:strRef>
              <c:f>Sheet1!$A$3</c:f>
              <c:strCache>
                <c:ptCount val="1"/>
                <c:pt idx="0">
                  <c:v>Children without OSA   n=18</c:v>
                </c:pt>
              </c:strCache>
            </c:strRef>
          </c:tx>
          <c:invertIfNegative val="0"/>
          <c:cat>
            <c:strRef>
              <c:f>Sheet1!$B$1:$C$1</c:f>
              <c:strCache>
                <c:ptCount val="2"/>
                <c:pt idx="0">
                  <c:v>Mean Scores before Surgery</c:v>
                </c:pt>
                <c:pt idx="1">
                  <c:v>Mean Scores After Surgery</c:v>
                </c:pt>
              </c:strCache>
            </c:strRef>
          </c:cat>
          <c:val>
            <c:numRef>
              <c:f>Sheet1!$B$3:$C$3</c:f>
              <c:numCache>
                <c:formatCode>General</c:formatCode>
                <c:ptCount val="2"/>
                <c:pt idx="0">
                  <c:v>-1.58</c:v>
                </c:pt>
              </c:numCache>
            </c:numRef>
          </c:val>
        </c:ser>
        <c:ser>
          <c:idx val="2"/>
          <c:order val="2"/>
          <c:tx>
            <c:strRef>
              <c:f>Sheet1!$A$4</c:f>
              <c:strCache>
                <c:ptCount val="1"/>
                <c:pt idx="0">
                  <c:v>Children with tonsillectomy and/or adenoidectomy   n=15</c:v>
                </c:pt>
              </c:strCache>
            </c:strRef>
          </c:tx>
          <c:invertIfNegative val="0"/>
          <c:cat>
            <c:strRef>
              <c:f>Sheet1!$B$1:$C$1</c:f>
              <c:strCache>
                <c:ptCount val="2"/>
                <c:pt idx="0">
                  <c:v>Mean Scores before Surgery</c:v>
                </c:pt>
                <c:pt idx="1">
                  <c:v>Mean Scores After Surgery</c:v>
                </c:pt>
              </c:strCache>
            </c:strRef>
          </c:cat>
          <c:val>
            <c:numRef>
              <c:f>Sheet1!$B$4:$C$4</c:f>
              <c:numCache>
                <c:formatCode>General</c:formatCode>
                <c:ptCount val="2"/>
                <c:pt idx="0">
                  <c:v>3.2600000000000002</c:v>
                </c:pt>
                <c:pt idx="1">
                  <c:v>-2.2400000000000002</c:v>
                </c:pt>
              </c:numCache>
            </c:numRef>
          </c:val>
        </c:ser>
        <c:ser>
          <c:idx val="3"/>
          <c:order val="3"/>
          <c:tx>
            <c:strRef>
              <c:f>Sheet1!$A$5</c:f>
              <c:strCache>
                <c:ptCount val="1"/>
                <c:pt idx="0">
                  <c:v>General pediatric population with tonsillectomy and/or adenoidectomy</c:v>
                </c:pt>
              </c:strCache>
            </c:strRef>
          </c:tx>
          <c:invertIfNegative val="0"/>
          <c:cat>
            <c:strRef>
              <c:f>Sheet1!$B$1:$C$1</c:f>
              <c:strCache>
                <c:ptCount val="2"/>
                <c:pt idx="0">
                  <c:v>Mean Scores before Surgery</c:v>
                </c:pt>
                <c:pt idx="1">
                  <c:v>Mean Scores After Surgery</c:v>
                </c:pt>
              </c:strCache>
            </c:strRef>
          </c:cat>
          <c:val>
            <c:numRef>
              <c:f>Sheet1!$B$5:$C$5</c:f>
              <c:numCache>
                <c:formatCode>General</c:formatCode>
                <c:ptCount val="2"/>
                <c:pt idx="0">
                  <c:v>1.8900000000000001</c:v>
                </c:pt>
                <c:pt idx="1">
                  <c:v>-1.47</c:v>
                </c:pt>
              </c:numCache>
            </c:numRef>
          </c:val>
        </c:ser>
        <c:dLbls>
          <c:showLegendKey val="0"/>
          <c:showVal val="0"/>
          <c:showCatName val="0"/>
          <c:showSerName val="0"/>
          <c:showPercent val="0"/>
          <c:showBubbleSize val="0"/>
        </c:dLbls>
        <c:gapWidth val="150"/>
        <c:axId val="92908544"/>
        <c:axId val="92918528"/>
      </c:barChart>
      <c:catAx>
        <c:axId val="92908544"/>
        <c:scaling>
          <c:orientation val="minMax"/>
        </c:scaling>
        <c:delete val="0"/>
        <c:axPos val="b"/>
        <c:majorTickMark val="out"/>
        <c:minorTickMark val="none"/>
        <c:tickLblPos val="low"/>
        <c:txPr>
          <a:bodyPr anchor="b" anchorCtr="0"/>
          <a:lstStyle/>
          <a:p>
            <a:pPr>
              <a:defRPr sz="1600"/>
            </a:pPr>
            <a:endParaRPr lang="en-US"/>
          </a:p>
        </c:txPr>
        <c:crossAx val="92918528"/>
        <c:crosses val="autoZero"/>
        <c:auto val="0"/>
        <c:lblAlgn val="ctr"/>
        <c:lblOffset val="100"/>
        <c:noMultiLvlLbl val="0"/>
      </c:catAx>
      <c:valAx>
        <c:axId val="92918528"/>
        <c:scaling>
          <c:orientation val="minMax"/>
        </c:scaling>
        <c:delete val="0"/>
        <c:axPos val="l"/>
        <c:majorGridlines/>
        <c:numFmt formatCode="General" sourceLinked="1"/>
        <c:majorTickMark val="out"/>
        <c:minorTickMark val="none"/>
        <c:tickLblPos val="nextTo"/>
        <c:crossAx val="92908544"/>
        <c:crosses val="autoZero"/>
        <c:crossBetween val="between"/>
      </c:valAx>
    </c:plotArea>
    <c:legend>
      <c:legendPos val="r"/>
      <c:layout>
        <c:manualLayout>
          <c:xMode val="edge"/>
          <c:yMode val="edge"/>
          <c:x val="0.64998356624341236"/>
          <c:y val="5.0839469558067528E-2"/>
          <c:w val="0.32899541273557031"/>
          <c:h val="0.86924493855490215"/>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1155074365704"/>
          <c:y val="5.1400554097404495E-2"/>
          <c:w val="0.81828937007874003"/>
          <c:h val="0.76118802857976264"/>
        </c:manualLayout>
      </c:layout>
      <c:barChart>
        <c:barDir val="col"/>
        <c:grouping val="clustered"/>
        <c:varyColors val="0"/>
        <c:ser>
          <c:idx val="0"/>
          <c:order val="0"/>
          <c:invertIfNegative val="0"/>
          <c:dLbls>
            <c:numFmt formatCode="#,##0.0" sourceLinked="0"/>
            <c:txPr>
              <a:bodyPr/>
              <a:lstStyle/>
              <a:p>
                <a:pPr>
                  <a:defRPr sz="1400"/>
                </a:pPr>
                <a:endParaRPr lang="en-US"/>
              </a:p>
            </c:txPr>
            <c:showLegendKey val="0"/>
            <c:showVal val="1"/>
            <c:showCatName val="0"/>
            <c:showSerName val="0"/>
            <c:showPercent val="0"/>
            <c:showBubbleSize val="0"/>
            <c:showLeaderLines val="0"/>
          </c:dLbls>
          <c:cat>
            <c:strRef>
              <c:f>Sheet2!$B$4:$C$4</c:f>
              <c:strCache>
                <c:ptCount val="2"/>
                <c:pt idx="0">
                  <c:v>weekday</c:v>
                </c:pt>
                <c:pt idx="1">
                  <c:v>weekend</c:v>
                </c:pt>
              </c:strCache>
            </c:strRef>
          </c:cat>
          <c:val>
            <c:numRef>
              <c:f>Sheet2!$B$5:$C$5</c:f>
              <c:numCache>
                <c:formatCode>General</c:formatCode>
                <c:ptCount val="2"/>
                <c:pt idx="0">
                  <c:v>5.8</c:v>
                </c:pt>
                <c:pt idx="1">
                  <c:v>4.38</c:v>
                </c:pt>
              </c:numCache>
            </c:numRef>
          </c:val>
        </c:ser>
        <c:ser>
          <c:idx val="1"/>
          <c:order val="1"/>
          <c:invertIfNegative val="0"/>
          <c:dLbls>
            <c:txPr>
              <a:bodyPr/>
              <a:lstStyle/>
              <a:p>
                <a:pPr>
                  <a:defRPr sz="1400"/>
                </a:pPr>
                <a:endParaRPr lang="en-US"/>
              </a:p>
            </c:txPr>
            <c:showLegendKey val="0"/>
            <c:showVal val="1"/>
            <c:showCatName val="0"/>
            <c:showSerName val="0"/>
            <c:showPercent val="0"/>
            <c:showBubbleSize val="0"/>
            <c:showLeaderLines val="0"/>
          </c:dLbls>
          <c:cat>
            <c:strRef>
              <c:f>Sheet2!$B$4:$C$4</c:f>
              <c:strCache>
                <c:ptCount val="2"/>
                <c:pt idx="0">
                  <c:v>weekday</c:v>
                </c:pt>
                <c:pt idx="1">
                  <c:v>weekend</c:v>
                </c:pt>
              </c:strCache>
            </c:strRef>
          </c:cat>
          <c:val>
            <c:numRef>
              <c:f>Sheet2!$B$6:$C$6</c:f>
              <c:numCache>
                <c:formatCode>General</c:formatCode>
                <c:ptCount val="2"/>
                <c:pt idx="0">
                  <c:v>8.8700000000000028</c:v>
                </c:pt>
                <c:pt idx="1">
                  <c:v>8.0300000000000011</c:v>
                </c:pt>
              </c:numCache>
            </c:numRef>
          </c:val>
        </c:ser>
        <c:dLbls>
          <c:showLegendKey val="0"/>
          <c:showVal val="0"/>
          <c:showCatName val="0"/>
          <c:showSerName val="0"/>
          <c:showPercent val="0"/>
          <c:showBubbleSize val="0"/>
        </c:dLbls>
        <c:gapWidth val="150"/>
        <c:axId val="133378048"/>
        <c:axId val="133379584"/>
      </c:barChart>
      <c:catAx>
        <c:axId val="133378048"/>
        <c:scaling>
          <c:orientation val="minMax"/>
        </c:scaling>
        <c:delete val="0"/>
        <c:axPos val="b"/>
        <c:majorTickMark val="out"/>
        <c:minorTickMark val="none"/>
        <c:tickLblPos val="nextTo"/>
        <c:txPr>
          <a:bodyPr/>
          <a:lstStyle/>
          <a:p>
            <a:pPr>
              <a:defRPr sz="1400"/>
            </a:pPr>
            <a:endParaRPr lang="en-US"/>
          </a:p>
        </c:txPr>
        <c:crossAx val="133379584"/>
        <c:crosses val="autoZero"/>
        <c:auto val="1"/>
        <c:lblAlgn val="ctr"/>
        <c:lblOffset val="100"/>
        <c:noMultiLvlLbl val="0"/>
      </c:catAx>
      <c:valAx>
        <c:axId val="133379584"/>
        <c:scaling>
          <c:orientation val="minMax"/>
          <c:max val="12"/>
          <c:min val="0"/>
        </c:scaling>
        <c:delete val="0"/>
        <c:axPos val="l"/>
        <c:majorGridlines/>
        <c:numFmt formatCode="#,##0" sourceLinked="0"/>
        <c:majorTickMark val="out"/>
        <c:minorTickMark val="none"/>
        <c:tickLblPos val="nextTo"/>
        <c:txPr>
          <a:bodyPr/>
          <a:lstStyle/>
          <a:p>
            <a:pPr>
              <a:defRPr sz="1400"/>
            </a:pPr>
            <a:endParaRPr lang="en-US"/>
          </a:p>
        </c:txPr>
        <c:crossAx val="133378048"/>
        <c:crosses val="autoZero"/>
        <c:crossBetween val="between"/>
        <c:majorUnit val="2"/>
      </c:valAx>
    </c:plotArea>
    <c:plotVisOnly val="1"/>
    <c:dispBlanksAs val="gap"/>
    <c:showDLblsOverMax val="0"/>
  </c:chart>
  <c:txPr>
    <a:bodyPr/>
    <a:lstStyle/>
    <a:p>
      <a:pPr>
        <a:defRPr sz="12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726618547681712"/>
          <c:y val="5.1400554097404495E-2"/>
          <c:w val="0.78217825896762749"/>
          <c:h val="0.80748432487605215"/>
        </c:manualLayout>
      </c:layout>
      <c:barChart>
        <c:barDir val="col"/>
        <c:grouping val="clustered"/>
        <c:varyColors val="0"/>
        <c:ser>
          <c:idx val="0"/>
          <c:order val="0"/>
          <c:invertIfNegative val="0"/>
          <c:dLbls>
            <c:txPr>
              <a:bodyPr/>
              <a:lstStyle/>
              <a:p>
                <a:pPr>
                  <a:defRPr sz="1400"/>
                </a:pPr>
                <a:endParaRPr lang="en-US"/>
              </a:p>
            </c:txPr>
            <c:showLegendKey val="0"/>
            <c:showVal val="1"/>
            <c:showCatName val="0"/>
            <c:showSerName val="0"/>
            <c:showPercent val="0"/>
            <c:showBubbleSize val="0"/>
            <c:showLeaderLines val="0"/>
          </c:dLbls>
          <c:cat>
            <c:strRef>
              <c:f>Sheet2!$B$26:$C$26</c:f>
              <c:strCache>
                <c:ptCount val="2"/>
                <c:pt idx="0">
                  <c:v>weekday</c:v>
                </c:pt>
                <c:pt idx="1">
                  <c:v>weekend</c:v>
                </c:pt>
              </c:strCache>
            </c:strRef>
          </c:cat>
          <c:val>
            <c:numRef>
              <c:f>Sheet2!$B$27:$C$27</c:f>
              <c:numCache>
                <c:formatCode>General</c:formatCode>
                <c:ptCount val="2"/>
                <c:pt idx="0">
                  <c:v>6.02</c:v>
                </c:pt>
                <c:pt idx="1">
                  <c:v>5.3</c:v>
                </c:pt>
              </c:numCache>
            </c:numRef>
          </c:val>
        </c:ser>
        <c:ser>
          <c:idx val="1"/>
          <c:order val="1"/>
          <c:invertIfNegative val="0"/>
          <c:dLbls>
            <c:txPr>
              <a:bodyPr/>
              <a:lstStyle/>
              <a:p>
                <a:pPr>
                  <a:defRPr sz="1400"/>
                </a:pPr>
                <a:endParaRPr lang="en-US"/>
              </a:p>
            </c:txPr>
            <c:showLegendKey val="0"/>
            <c:showVal val="1"/>
            <c:showCatName val="0"/>
            <c:showSerName val="0"/>
            <c:showPercent val="0"/>
            <c:showBubbleSize val="0"/>
            <c:showLeaderLines val="0"/>
          </c:dLbls>
          <c:cat>
            <c:strRef>
              <c:f>Sheet2!$B$26:$C$26</c:f>
              <c:strCache>
                <c:ptCount val="2"/>
                <c:pt idx="0">
                  <c:v>weekday</c:v>
                </c:pt>
                <c:pt idx="1">
                  <c:v>weekend</c:v>
                </c:pt>
              </c:strCache>
            </c:strRef>
          </c:cat>
          <c:val>
            <c:numRef>
              <c:f>Sheet2!$B$28:$C$28</c:f>
              <c:numCache>
                <c:formatCode>General</c:formatCode>
                <c:ptCount val="2"/>
                <c:pt idx="0">
                  <c:v>6.85</c:v>
                </c:pt>
                <c:pt idx="1">
                  <c:v>5.73</c:v>
                </c:pt>
              </c:numCache>
            </c:numRef>
          </c:val>
        </c:ser>
        <c:dLbls>
          <c:showLegendKey val="0"/>
          <c:showVal val="0"/>
          <c:showCatName val="0"/>
          <c:showSerName val="0"/>
          <c:showPercent val="0"/>
          <c:showBubbleSize val="0"/>
        </c:dLbls>
        <c:gapWidth val="150"/>
        <c:axId val="133426176"/>
        <c:axId val="133427968"/>
      </c:barChart>
      <c:catAx>
        <c:axId val="133426176"/>
        <c:scaling>
          <c:orientation val="minMax"/>
        </c:scaling>
        <c:delete val="0"/>
        <c:axPos val="b"/>
        <c:majorTickMark val="out"/>
        <c:minorTickMark val="none"/>
        <c:tickLblPos val="nextTo"/>
        <c:txPr>
          <a:bodyPr/>
          <a:lstStyle/>
          <a:p>
            <a:pPr>
              <a:defRPr sz="1400"/>
            </a:pPr>
            <a:endParaRPr lang="en-US"/>
          </a:p>
        </c:txPr>
        <c:crossAx val="133427968"/>
        <c:crosses val="autoZero"/>
        <c:auto val="1"/>
        <c:lblAlgn val="ctr"/>
        <c:lblOffset val="100"/>
        <c:noMultiLvlLbl val="0"/>
      </c:catAx>
      <c:valAx>
        <c:axId val="133427968"/>
        <c:scaling>
          <c:orientation val="minMax"/>
          <c:max val="12"/>
          <c:min val="0"/>
        </c:scaling>
        <c:delete val="0"/>
        <c:axPos val="l"/>
        <c:majorGridlines/>
        <c:numFmt formatCode="General" sourceLinked="1"/>
        <c:majorTickMark val="out"/>
        <c:minorTickMark val="none"/>
        <c:tickLblPos val="nextTo"/>
        <c:txPr>
          <a:bodyPr/>
          <a:lstStyle/>
          <a:p>
            <a:pPr>
              <a:defRPr sz="1400"/>
            </a:pPr>
            <a:endParaRPr lang="en-US"/>
          </a:p>
        </c:txPr>
        <c:crossAx val="133426176"/>
        <c:crosses val="autoZero"/>
        <c:crossBetween val="between"/>
      </c:valAx>
    </c:plotArea>
    <c:plotVisOnly val="1"/>
    <c:dispBlanksAs val="gap"/>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png"/></Relationships>
</file>

<file path=ppt/drawings/drawing1.xml><?xml version="1.0" encoding="utf-8"?>
<c:userShapes xmlns:c="http://schemas.openxmlformats.org/drawingml/2006/chart">
  <cdr:relSizeAnchor xmlns:cdr="http://schemas.openxmlformats.org/drawingml/2006/chartDrawing">
    <cdr:from>
      <cdr:x>0.05833</cdr:x>
      <cdr:y>0.13889</cdr:y>
    </cdr:from>
    <cdr:to>
      <cdr:x>0.10625</cdr:x>
      <cdr:y>0.84028</cdr:y>
    </cdr:to>
    <cdr:sp macro="" textlink="">
      <cdr:nvSpPr>
        <cdr:cNvPr id="2" name="TextBox 1"/>
        <cdr:cNvSpPr txBox="1"/>
      </cdr:nvSpPr>
      <cdr:spPr>
        <a:xfrm xmlns:a="http://schemas.openxmlformats.org/drawingml/2006/main">
          <a:off x="266700" y="381000"/>
          <a:ext cx="219075" cy="19240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400" dirty="0"/>
        </a:p>
      </cdr:txBody>
    </cdr:sp>
  </cdr:relSizeAnchor>
  <cdr:relSizeAnchor xmlns:cdr="http://schemas.openxmlformats.org/drawingml/2006/chartDrawing">
    <cdr:from>
      <cdr:x>0.01667</cdr:x>
      <cdr:y>0.22222</cdr:y>
    </cdr:from>
    <cdr:to>
      <cdr:x>0.09411</cdr:x>
      <cdr:y>0.63542</cdr:y>
    </cdr:to>
    <cdr:sp macro="" textlink="">
      <cdr:nvSpPr>
        <cdr:cNvPr id="4" name="TextBox 3"/>
        <cdr:cNvSpPr txBox="1"/>
      </cdr:nvSpPr>
      <cdr:spPr>
        <a:xfrm xmlns:a="http://schemas.openxmlformats.org/drawingml/2006/main" rot="16200000">
          <a:off x="-313514" y="999316"/>
          <a:ext cx="1133487" cy="3540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t>Daily</a:t>
          </a:r>
          <a:r>
            <a:rPr lang="en-US" sz="1400" baseline="0" dirty="0"/>
            <a:t> Activity (hr)</a:t>
          </a:r>
          <a:endParaRPr lang="en-US" sz="1400" dirty="0"/>
        </a:p>
      </cdr:txBody>
    </cdr:sp>
  </cdr:relSizeAnchor>
</c:userShapes>
</file>

<file path=ppt/drawings/drawing2.xml><?xml version="1.0" encoding="utf-8"?>
<c:userShapes xmlns:c="http://schemas.openxmlformats.org/drawingml/2006/chart">
  <cdr:relSizeAnchor xmlns:cdr="http://schemas.openxmlformats.org/drawingml/2006/chartDrawing">
    <cdr:from>
      <cdr:x>0.03333</cdr:x>
      <cdr:y>0.22222</cdr:y>
    </cdr:from>
    <cdr:to>
      <cdr:x>0.13188</cdr:x>
      <cdr:y>0.76441</cdr:y>
    </cdr:to>
    <cdr:sp macro="" textlink="">
      <cdr:nvSpPr>
        <cdr:cNvPr id="2" name="TextBox 1"/>
        <cdr:cNvSpPr txBox="1"/>
      </cdr:nvSpPr>
      <cdr:spPr>
        <a:xfrm xmlns:a="http://schemas.openxmlformats.org/drawingml/2006/main" rot="16200000">
          <a:off x="-365981" y="1127980"/>
          <a:ext cx="1487333" cy="45057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dirty="0"/>
            <a:t>Daily</a:t>
          </a:r>
          <a:r>
            <a:rPr lang="en-US" sz="1400" baseline="0" dirty="0"/>
            <a:t> Activity (hr)</a:t>
          </a:r>
          <a:endParaRPr lang="en-US" sz="14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3312" tIns="46656" rIns="93312" bIns="46656"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12" tIns="46656" rIns="93312" bIns="46656" rtlCol="0"/>
          <a:lstStyle>
            <a:lvl1pPr algn="r">
              <a:defRPr sz="1200"/>
            </a:lvl1pPr>
          </a:lstStyle>
          <a:p>
            <a:fld id="{E2122C26-661C-4E36-920C-08B8BFA344CC}" type="datetimeFigureOut">
              <a:rPr lang="en-US" smtClean="0"/>
              <a:pPr/>
              <a:t>10/28/2013</a:t>
            </a:fld>
            <a:endParaRPr lang="en-US"/>
          </a:p>
        </p:txBody>
      </p:sp>
      <p:sp>
        <p:nvSpPr>
          <p:cNvPr id="4" name="Footer Placeholder 3"/>
          <p:cNvSpPr>
            <a:spLocks noGrp="1"/>
          </p:cNvSpPr>
          <p:nvPr>
            <p:ph type="ftr" sz="quarter" idx="2"/>
          </p:nvPr>
        </p:nvSpPr>
        <p:spPr>
          <a:xfrm>
            <a:off x="1" y="8842029"/>
            <a:ext cx="3043343" cy="465455"/>
          </a:xfrm>
          <a:prstGeom prst="rect">
            <a:avLst/>
          </a:prstGeom>
        </p:spPr>
        <p:txBody>
          <a:bodyPr vert="horz" lIns="93312" tIns="46656" rIns="93312" bIns="46656"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12" tIns="46656" rIns="93312" bIns="46656" rtlCol="0" anchor="b"/>
          <a:lstStyle>
            <a:lvl1pPr algn="r">
              <a:defRPr sz="1200"/>
            </a:lvl1pPr>
          </a:lstStyle>
          <a:p>
            <a:fld id="{4BD34B54-6DE5-4B13-8268-CAB2A198DC7B}" type="slidenum">
              <a:rPr lang="en-US" smtClean="0"/>
              <a:pPr/>
              <a:t>‹#›</a:t>
            </a:fld>
            <a:endParaRPr lang="en-US"/>
          </a:p>
        </p:txBody>
      </p:sp>
    </p:spTree>
    <p:extLst>
      <p:ext uri="{BB962C8B-B14F-4D97-AF65-F5344CB8AC3E}">
        <p14:creationId xmlns:p14="http://schemas.microsoft.com/office/powerpoint/2010/main" val="36285787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5455"/>
          </a:xfrm>
          <a:prstGeom prst="rect">
            <a:avLst/>
          </a:prstGeom>
        </p:spPr>
        <p:txBody>
          <a:bodyPr vert="horz" lIns="93312" tIns="46656" rIns="93312" bIns="46656"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12" tIns="46656" rIns="93312" bIns="46656" rtlCol="0"/>
          <a:lstStyle>
            <a:lvl1pPr algn="r">
              <a:defRPr sz="1200"/>
            </a:lvl1pPr>
          </a:lstStyle>
          <a:p>
            <a:fld id="{E502474C-8931-45FC-83E9-CB893C0600B2}" type="datetimeFigureOut">
              <a:rPr lang="en-US" smtClean="0"/>
              <a:pPr/>
              <a:t>10/28/2013</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2" tIns="46656" rIns="93312" bIns="46656"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2" tIns="46656" rIns="93312" bIns="466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42029"/>
            <a:ext cx="3043343" cy="465455"/>
          </a:xfrm>
          <a:prstGeom prst="rect">
            <a:avLst/>
          </a:prstGeom>
        </p:spPr>
        <p:txBody>
          <a:bodyPr vert="horz" lIns="93312" tIns="46656" rIns="93312" bIns="46656"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12" tIns="46656" rIns="93312" bIns="46656" rtlCol="0" anchor="b"/>
          <a:lstStyle>
            <a:lvl1pPr algn="r">
              <a:defRPr sz="1200"/>
            </a:lvl1pPr>
          </a:lstStyle>
          <a:p>
            <a:fld id="{D5E57D02-E4F5-48F1-97BB-1370C14AAA32}" type="slidenum">
              <a:rPr lang="en-US" smtClean="0"/>
              <a:pPr/>
              <a:t>‹#›</a:t>
            </a:fld>
            <a:endParaRPr lang="en-US"/>
          </a:p>
        </p:txBody>
      </p:sp>
    </p:spTree>
    <p:extLst>
      <p:ext uri="{BB962C8B-B14F-4D97-AF65-F5344CB8AC3E}">
        <p14:creationId xmlns:p14="http://schemas.microsoft.com/office/powerpoint/2010/main" val="236621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E57D02-E4F5-48F1-97BB-1370C14AAA32}" type="slidenum">
              <a:rPr lang="en-US" smtClean="0"/>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9C897E-7100-44C4-9099-CECC0E163D72}" type="datetimeFigureOut">
              <a:rPr lang="en-US" smtClean="0"/>
              <a:pPr/>
              <a:t>10/28/2013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166CC-561E-44DE-8161-AF1B07E60BD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9C897E-7100-44C4-9099-CECC0E163D72}" type="datetimeFigureOut">
              <a:rPr lang="en-US" smtClean="0"/>
              <a:pPr/>
              <a:t>10/28/2013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166CC-561E-44DE-8161-AF1B07E60BD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9C897E-7100-44C4-9099-CECC0E163D72}" type="datetimeFigureOut">
              <a:rPr lang="en-US" smtClean="0"/>
              <a:pPr/>
              <a:t>10/28/2013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166CC-561E-44DE-8161-AF1B07E60BD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1F48D50D-AE1D-4685-B17E-A382D38BC02E}"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9C897E-7100-44C4-9099-CECC0E163D72}" type="datetimeFigureOut">
              <a:rPr lang="en-US" smtClean="0"/>
              <a:pPr/>
              <a:t>10/28/2013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166CC-561E-44DE-8161-AF1B07E60BD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9C897E-7100-44C4-9099-CECC0E163D72}" type="datetimeFigureOut">
              <a:rPr lang="en-US" smtClean="0"/>
              <a:pPr/>
              <a:t>10/28/2013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3166CC-561E-44DE-8161-AF1B07E60BD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9C897E-7100-44C4-9099-CECC0E163D72}" type="datetimeFigureOut">
              <a:rPr lang="en-US" smtClean="0"/>
              <a:pPr/>
              <a:t>10/28/2013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3166CC-561E-44DE-8161-AF1B07E60BD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9C897E-7100-44C4-9099-CECC0E163D72}" type="datetimeFigureOut">
              <a:rPr lang="en-US" smtClean="0"/>
              <a:pPr/>
              <a:t>10/28/2013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3166CC-561E-44DE-8161-AF1B07E60BD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9C897E-7100-44C4-9099-CECC0E163D72}" type="datetimeFigureOut">
              <a:rPr lang="en-US" smtClean="0"/>
              <a:pPr/>
              <a:t>10/28/2013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3166CC-561E-44DE-8161-AF1B07E60BD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9C897E-7100-44C4-9099-CECC0E163D72}" type="datetimeFigureOut">
              <a:rPr lang="en-US" smtClean="0"/>
              <a:pPr/>
              <a:t>10/28/2013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3166CC-561E-44DE-8161-AF1B07E60BD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9C897E-7100-44C4-9099-CECC0E163D72}" type="datetimeFigureOut">
              <a:rPr lang="en-US" smtClean="0"/>
              <a:pPr/>
              <a:t>10/28/2013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3166CC-561E-44DE-8161-AF1B07E60BD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9C897E-7100-44C4-9099-CECC0E163D72}" type="datetimeFigureOut">
              <a:rPr lang="en-US" smtClean="0"/>
              <a:pPr/>
              <a:t>10/28/2013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3166CC-561E-44DE-8161-AF1B07E60BD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C897E-7100-44C4-9099-CECC0E163D72}" type="datetimeFigureOut">
              <a:rPr lang="en-US" smtClean="0"/>
              <a:pPr/>
              <a:t>10/28/2013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3166CC-561E-44DE-8161-AF1B07E60BD6}"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a/url?sa=i&amp;rct=j&amp;q=&amp;esrc=s&amp;frm=1&amp;source=images&amp;cd=&amp;cad=rja&amp;docid=uktI5FTbmdA-pM&amp;tbnid=LhOLr-3GCAFBeM:&amp;ved=0CAUQjRw&amp;url=http://www.tourtexas.com/content.cfm?id=370&amp;ei=l0o8UtLxIarC4APFjoGYDQ&amp;bvm=bv.52434380,d.dmg&amp;psig=AFQjCNHcu3g6s8OZN-GDzX_ljH4OunBHmQ&amp;ust=1379769272617630" TargetMode="Externa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hyperlink" Target="http://www.google.ca/url?sa=i&amp;rct=j&amp;q=&amp;esrc=s&amp;frm=1&amp;source=images&amp;cd=&amp;cad=rja&amp;docid=1A1twP4LlJ_SWM&amp;tbnid=50HvuP_5pUNTQM:&amp;ved=0CAUQjRw&amp;url=http://nursingcrib.com/anatomy-and-physiology/anatomy-and-physiology-special-senses-taste-and-smell/&amp;ei=UkRlUqmGEvaz4APN9YCIAw&amp;bvm=bv.54934254,d.dmg&amp;psig=AFQjCNEM8pPXD34vXtjsGlYHt5NCCwMDqg&amp;ust=1382454635761429"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google.ca/url?sa=i&amp;rct=j&amp;q=&amp;esrc=s&amp;frm=1&amp;source=images&amp;cd=&amp;cad=rja&amp;docid=Lm8jESKbNiQYwM&amp;tbnid=yXY1_ahEanY_uM:&amp;ved=0CAUQjRw&amp;url=http://www.yourblackworld.net/2013/01/black-news/texas-schools-are-teaching-kids-that-blacks-are-descended-from-ham-in-the-bible/&amp;ei=QmZJUvrPDNL94APWl4HoCQ&amp;bvm=bv.53217764,d.dmg&amp;psig=AFQjCNGtDM13CiM4AwvBfEKazp5IUwNFFg&amp;ust=1380628337789765" TargetMode="External"/><Relationship Id="rId7"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hyperlink" Target="http://www.google.ca/url?sa=i&amp;rct=j&amp;q=&amp;esrc=s&amp;frm=1&amp;source=images&amp;cd=&amp;cad=rja&amp;docid=uPqEiUhW8wSGIM&amp;tbnid=NowQerc2wg1SzM:&amp;ved=0CAUQjRw&amp;url=http://allwomenstalk.com/7-things-to-see-in-san-antonio-texas/&amp;ei=vWZJUsX7K5Tk4AO8hYCoDA&amp;bvm=bv.53217764,d.dmg&amp;psig=AFQjCNGVd6O_9JmThNz-owLjKwetLrgpVg&amp;ust=1380628522919973" TargetMode="External"/><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4.emf"/><Relationship Id="rId4" Type="http://schemas.openxmlformats.org/officeDocument/2006/relationships/oleObject" Target="../embeddings/Microsoft_Excel_97-2003_Worksheet1.xls"/></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6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867400" y="6381750"/>
            <a:ext cx="2743200" cy="369332"/>
          </a:xfrm>
          <a:prstGeom prst="rect">
            <a:avLst/>
          </a:prstGeom>
          <a:noFill/>
        </p:spPr>
        <p:txBody>
          <a:bodyPr wrap="square" rtlCol="0">
            <a:spAutoFit/>
          </a:bodyPr>
          <a:lstStyle/>
          <a:p>
            <a:r>
              <a:rPr lang="en-US" dirty="0" smtClean="0"/>
              <a:t>Navasota, Texas Nov.  2013</a:t>
            </a:r>
            <a:endParaRPr lang="en-US" dirty="0"/>
          </a:p>
        </p:txBody>
      </p:sp>
      <p:sp>
        <p:nvSpPr>
          <p:cNvPr id="13" name="Title 1"/>
          <p:cNvSpPr txBox="1">
            <a:spLocks/>
          </p:cNvSpPr>
          <p:nvPr/>
        </p:nvSpPr>
        <p:spPr>
          <a:xfrm>
            <a:off x="685800" y="7620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CHARGE</a:t>
            </a: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The Hidden Medical Issues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5" name="Subtitle 2"/>
          <p:cNvSpPr>
            <a:spLocks noGrp="1"/>
          </p:cNvSpPr>
          <p:nvPr>
            <p:ph type="subTitle" idx="1"/>
          </p:nvPr>
        </p:nvSpPr>
        <p:spPr>
          <a:xfrm>
            <a:off x="1295400" y="1524000"/>
            <a:ext cx="6400800" cy="1104900"/>
          </a:xfrm>
        </p:spPr>
        <p:txBody>
          <a:bodyPr>
            <a:noAutofit/>
          </a:bodyPr>
          <a:lstStyle/>
          <a:p>
            <a:r>
              <a:rPr lang="en-US" sz="2000" dirty="0" smtClean="0"/>
              <a:t>Dr. Kim Blake</a:t>
            </a:r>
          </a:p>
          <a:p>
            <a:r>
              <a:rPr lang="en-US" sz="2000" dirty="0" smtClean="0"/>
              <a:t>Professor Pediatrics</a:t>
            </a:r>
          </a:p>
          <a:p>
            <a:r>
              <a:rPr lang="en-US" sz="2000" dirty="0" smtClean="0"/>
              <a:t>IWK Health Centre and Dalhousie University</a:t>
            </a:r>
          </a:p>
          <a:p>
            <a:r>
              <a:rPr lang="en-US" sz="2000" dirty="0" smtClean="0"/>
              <a:t>kblake@dal.ca</a:t>
            </a:r>
            <a:endParaRPr lang="en-US" sz="2000" dirty="0"/>
          </a:p>
        </p:txBody>
      </p:sp>
      <p:sp>
        <p:nvSpPr>
          <p:cNvPr id="7" name="TextBox 6"/>
          <p:cNvSpPr txBox="1"/>
          <p:nvPr/>
        </p:nvSpPr>
        <p:spPr>
          <a:xfrm>
            <a:off x="7543800" y="182940"/>
            <a:ext cx="685800" cy="1569660"/>
          </a:xfrm>
          <a:prstGeom prst="rect">
            <a:avLst/>
          </a:prstGeom>
          <a:noFill/>
        </p:spPr>
        <p:txBody>
          <a:bodyPr wrap="square" rtlCol="0">
            <a:spAutoFit/>
          </a:bodyPr>
          <a:lstStyle/>
          <a:p>
            <a:r>
              <a:rPr lang="en-US" sz="9600" dirty="0" smtClean="0">
                <a:solidFill>
                  <a:srgbClr val="FF0000"/>
                </a:solidFill>
              </a:rPr>
              <a:t>!</a:t>
            </a:r>
            <a:endParaRPr lang="en-US" sz="9600" dirty="0">
              <a:solidFill>
                <a:srgbClr val="FF0000"/>
              </a:solidFill>
            </a:endParaRPr>
          </a:p>
        </p:txBody>
      </p:sp>
      <p:pic>
        <p:nvPicPr>
          <p:cNvPr id="1032" name="Picture 8" descr="http://www.tourtexas.com/pageimages/logo_new.jpg">
            <a:hlinkClick r:id="rId2"/>
          </p:cNvPr>
          <p:cNvPicPr>
            <a:picLocks noChangeAspect="1" noChangeArrowheads="1"/>
          </p:cNvPicPr>
          <p:nvPr/>
        </p:nvPicPr>
        <p:blipFill>
          <a:blip r:embed="rId3" cstate="print"/>
          <a:srcRect/>
          <a:stretch>
            <a:fillRect/>
          </a:stretch>
        </p:blipFill>
        <p:spPr bwMode="auto">
          <a:xfrm>
            <a:off x="990600" y="4114800"/>
            <a:ext cx="3672464" cy="990600"/>
          </a:xfrm>
          <a:prstGeom prst="rect">
            <a:avLst/>
          </a:prstGeom>
          <a:noFill/>
        </p:spPr>
      </p:pic>
      <p:pic>
        <p:nvPicPr>
          <p:cNvPr id="8" name="Picture 2" descr=" Catherine-Lacey-Photography-CHARGE-Syndrome-Foundation-Conference-2013-0733"/>
          <p:cNvPicPr>
            <a:picLocks noChangeAspect="1" noChangeArrowheads="1"/>
          </p:cNvPicPr>
          <p:nvPr/>
        </p:nvPicPr>
        <p:blipFill>
          <a:blip r:embed="rId4" cstate="print"/>
          <a:srcRect/>
          <a:stretch>
            <a:fillRect/>
          </a:stretch>
        </p:blipFill>
        <p:spPr bwMode="auto">
          <a:xfrm>
            <a:off x="6019800" y="2895600"/>
            <a:ext cx="2286000" cy="3429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143000"/>
          </a:xfrm>
        </p:spPr>
        <p:txBody>
          <a:bodyPr>
            <a:noAutofit/>
          </a:bodyPr>
          <a:lstStyle/>
          <a:p>
            <a:pPr marL="342900" lvl="0" indent="-342900">
              <a:lnSpc>
                <a:spcPct val="90000"/>
              </a:lnSpc>
              <a:spcBef>
                <a:spcPct val="20000"/>
              </a:spcBef>
              <a:defRPr/>
            </a:pPr>
            <a:r>
              <a:rPr lang="en-US" dirty="0" smtClean="0"/>
              <a:t/>
            </a:r>
            <a:br>
              <a:rPr lang="en-US" dirty="0" smtClean="0"/>
            </a:br>
            <a:r>
              <a:rPr lang="en-US" dirty="0" smtClean="0"/>
              <a:t/>
            </a:r>
            <a:br>
              <a:rPr lang="en-US" dirty="0" smtClean="0"/>
            </a:br>
            <a:r>
              <a:rPr lang="en-US" dirty="0" smtClean="0"/>
              <a:t>Treatments for </a:t>
            </a:r>
            <a:r>
              <a:rPr lang="en-CA" dirty="0" err="1" smtClean="0"/>
              <a:t>Gastroesophageal</a:t>
            </a:r>
            <a:r>
              <a:rPr lang="en-CA" dirty="0" smtClean="0"/>
              <a:t> Reflux (GER)</a:t>
            </a:r>
            <a:br>
              <a:rPr lang="en-CA" dirty="0" smtClean="0"/>
            </a:br>
            <a:r>
              <a:rPr lang="en-CA" dirty="0" smtClean="0"/>
              <a:t/>
            </a:r>
            <a:br>
              <a:rPr lang="en-CA" dirty="0" smtClean="0"/>
            </a:br>
            <a:endParaRPr lang="en-US" dirty="0"/>
          </a:p>
        </p:txBody>
      </p:sp>
      <p:sp>
        <p:nvSpPr>
          <p:cNvPr id="4" name="TextBox 3"/>
          <p:cNvSpPr txBox="1"/>
          <p:nvPr/>
        </p:nvSpPr>
        <p:spPr>
          <a:xfrm>
            <a:off x="609600" y="1624548"/>
            <a:ext cx="8153400" cy="3416320"/>
          </a:xfrm>
          <a:prstGeom prst="rect">
            <a:avLst/>
          </a:prstGeom>
          <a:noFill/>
        </p:spPr>
        <p:txBody>
          <a:bodyPr wrap="square" rtlCol="0">
            <a:spAutoFit/>
          </a:bodyPr>
          <a:lstStyle/>
          <a:p>
            <a:pPr marL="342900" indent="-342900">
              <a:buFont typeface="+mj-lt"/>
              <a:buAutoNum type="arabicPeriod"/>
            </a:pPr>
            <a:r>
              <a:rPr lang="en-US" sz="2400" dirty="0" smtClean="0"/>
              <a:t>Behavioral  treatment – raising the bed, small frequent meals, limiting  foods that promote reflux such as tomatoes, meat, chocolate.</a:t>
            </a:r>
          </a:p>
          <a:p>
            <a:pPr marL="342900" indent="-342900">
              <a:buFont typeface="+mj-lt"/>
              <a:buAutoNum type="arabicPeriod"/>
            </a:pPr>
            <a:r>
              <a:rPr lang="en-US" sz="2400" dirty="0" smtClean="0"/>
              <a:t>Medical management </a:t>
            </a:r>
          </a:p>
          <a:p>
            <a:pPr marL="800100" lvl="1" indent="-342900">
              <a:buFont typeface="Courier New" pitchFamily="49" charset="0"/>
              <a:buChar char="o"/>
            </a:pPr>
            <a:r>
              <a:rPr lang="en-US" sz="2400" dirty="0" smtClean="0"/>
              <a:t> ranitidine 8mg/kg per day in 1-2 divided doses (for babies 3 divided doses)</a:t>
            </a:r>
          </a:p>
          <a:p>
            <a:pPr marL="800100" lvl="1" indent="-342900">
              <a:buFont typeface="Courier New" pitchFamily="49" charset="0"/>
              <a:buChar char="o"/>
            </a:pPr>
            <a:r>
              <a:rPr lang="en-US" sz="2400" dirty="0" err="1" smtClean="0"/>
              <a:t>Prevacid</a:t>
            </a:r>
            <a:r>
              <a:rPr lang="en-US" sz="2400" dirty="0" smtClean="0"/>
              <a:t> (</a:t>
            </a:r>
            <a:r>
              <a:rPr lang="en-US" sz="2400" dirty="0" err="1" smtClean="0"/>
              <a:t>lansoprazole</a:t>
            </a:r>
            <a:r>
              <a:rPr lang="en-US" sz="2400" dirty="0" smtClean="0"/>
              <a:t>)-  1-2 mg/kg per day at the beginning of the day (occasionally twice a day)</a:t>
            </a:r>
          </a:p>
          <a:p>
            <a:pPr marL="800100" lvl="1" indent="-342900">
              <a:buFont typeface="Courier New" pitchFamily="49" charset="0"/>
              <a:buChar char="o"/>
            </a:pPr>
            <a:r>
              <a:rPr lang="en-US" sz="2400" dirty="0" err="1" smtClean="0"/>
              <a:t>Domperidone</a:t>
            </a:r>
            <a:r>
              <a:rPr lang="en-US" sz="2400" dirty="0" smtClean="0"/>
              <a:t> (</a:t>
            </a:r>
            <a:r>
              <a:rPr lang="en-US" sz="2400" dirty="0" err="1" smtClean="0"/>
              <a:t>Motilium</a:t>
            </a:r>
            <a:r>
              <a:rPr lang="en-US" sz="2400" dirty="0" smtClean="0"/>
              <a:t>) – 4 times a day before meals </a:t>
            </a:r>
            <a:endParaRPr lang="en-US" sz="2400" dirty="0"/>
          </a:p>
        </p:txBody>
      </p:sp>
      <p:sp>
        <p:nvSpPr>
          <p:cNvPr id="5" name="TextBox 4"/>
          <p:cNvSpPr txBox="1"/>
          <p:nvPr/>
        </p:nvSpPr>
        <p:spPr>
          <a:xfrm>
            <a:off x="838200" y="5715000"/>
            <a:ext cx="7924800" cy="584775"/>
          </a:xfrm>
          <a:prstGeom prst="rect">
            <a:avLst/>
          </a:prstGeom>
          <a:noFill/>
        </p:spPr>
        <p:txBody>
          <a:bodyPr wrap="square" rtlCol="0">
            <a:spAutoFit/>
          </a:bodyPr>
          <a:lstStyle/>
          <a:p>
            <a:r>
              <a:rPr lang="en-US" sz="3200" dirty="0" smtClean="0"/>
              <a:t>Also consider cow’s milk protein intolerance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Discussion From the 11</a:t>
            </a:r>
            <a:r>
              <a:rPr lang="en-US" baseline="30000" dirty="0" smtClean="0"/>
              <a:t>th</a:t>
            </a:r>
            <a:r>
              <a:rPr lang="en-US" dirty="0" smtClean="0"/>
              <a:t> International Conference Arizona.</a:t>
            </a:r>
            <a:endParaRPr lang="en-US" dirty="0"/>
          </a:p>
        </p:txBody>
      </p:sp>
      <p:sp>
        <p:nvSpPr>
          <p:cNvPr id="3" name="TextBox 2"/>
          <p:cNvSpPr txBox="1"/>
          <p:nvPr/>
        </p:nvSpPr>
        <p:spPr>
          <a:xfrm>
            <a:off x="457200" y="1676400"/>
            <a:ext cx="8305800" cy="1446550"/>
          </a:xfrm>
          <a:prstGeom prst="rect">
            <a:avLst/>
          </a:prstGeom>
          <a:noFill/>
        </p:spPr>
        <p:txBody>
          <a:bodyPr wrap="square" rtlCol="0">
            <a:spAutoFit/>
          </a:bodyPr>
          <a:lstStyle/>
          <a:p>
            <a:r>
              <a:rPr lang="en-US" sz="2200" i="1" dirty="0" smtClean="0"/>
              <a:t>“My adolescent with CHARGE Syndrome was having more problems with swallowing and what sounded like reflux but the food kept getting stuck, and she was complaining of pain. Eventually the doctors did a barium swallow and found a vascular ring that had been missed.”</a:t>
            </a:r>
            <a:endParaRPr lang="en-US" sz="2200" i="1" dirty="0"/>
          </a:p>
        </p:txBody>
      </p:sp>
      <p:pic>
        <p:nvPicPr>
          <p:cNvPr id="136194" name="Picture 2"/>
          <p:cNvPicPr>
            <a:picLocks noChangeAspect="1" noChangeArrowheads="1"/>
          </p:cNvPicPr>
          <p:nvPr/>
        </p:nvPicPr>
        <p:blipFill>
          <a:blip r:embed="rId2" cstate="print"/>
          <a:srcRect/>
          <a:stretch>
            <a:fillRect/>
          </a:stretch>
        </p:blipFill>
        <p:spPr bwMode="auto">
          <a:xfrm>
            <a:off x="4495800" y="3124200"/>
            <a:ext cx="3810000" cy="2867025"/>
          </a:xfrm>
          <a:prstGeom prst="rect">
            <a:avLst/>
          </a:prstGeom>
          <a:noFill/>
          <a:ln w="9525">
            <a:noFill/>
            <a:miter lim="800000"/>
            <a:headEnd/>
            <a:tailEnd/>
          </a:ln>
          <a:effectLst/>
        </p:spPr>
      </p:pic>
      <p:pic>
        <p:nvPicPr>
          <p:cNvPr id="109569" name="Picture 1"/>
          <p:cNvPicPr>
            <a:picLocks noChangeAspect="1" noChangeArrowheads="1"/>
          </p:cNvPicPr>
          <p:nvPr/>
        </p:nvPicPr>
        <p:blipFill>
          <a:blip r:embed="rId3" cstate="print"/>
          <a:srcRect/>
          <a:stretch>
            <a:fillRect/>
          </a:stretch>
        </p:blipFill>
        <p:spPr bwMode="auto">
          <a:xfrm>
            <a:off x="1066800" y="3200400"/>
            <a:ext cx="1447800" cy="2895600"/>
          </a:xfrm>
          <a:prstGeom prst="rect">
            <a:avLst/>
          </a:prstGeom>
          <a:noFill/>
          <a:ln w="9525">
            <a:noFill/>
            <a:miter lim="800000"/>
            <a:headEnd/>
            <a:tailEnd/>
          </a:ln>
          <a:effectLst/>
        </p:spPr>
      </p:pic>
      <p:sp>
        <p:nvSpPr>
          <p:cNvPr id="6" name="TextBox 5"/>
          <p:cNvSpPr txBox="1"/>
          <p:nvPr/>
        </p:nvSpPr>
        <p:spPr>
          <a:xfrm>
            <a:off x="2895600" y="3962400"/>
            <a:ext cx="1295400" cy="646331"/>
          </a:xfrm>
          <a:prstGeom prst="rect">
            <a:avLst/>
          </a:prstGeom>
          <a:noFill/>
        </p:spPr>
        <p:txBody>
          <a:bodyPr wrap="square" rtlCol="0">
            <a:spAutoFit/>
          </a:bodyPr>
          <a:lstStyle/>
          <a:p>
            <a:pPr algn="ctr"/>
            <a:r>
              <a:rPr lang="en-US" dirty="0" smtClean="0"/>
              <a:t>Vascular Ring</a:t>
            </a:r>
            <a:endParaRPr lang="en-US" dirty="0"/>
          </a:p>
        </p:txBody>
      </p:sp>
      <p:sp>
        <p:nvSpPr>
          <p:cNvPr id="7" name="TextBox 6"/>
          <p:cNvSpPr txBox="1"/>
          <p:nvPr/>
        </p:nvSpPr>
        <p:spPr>
          <a:xfrm>
            <a:off x="981635" y="6104965"/>
            <a:ext cx="1676400" cy="369332"/>
          </a:xfrm>
          <a:prstGeom prst="rect">
            <a:avLst/>
          </a:prstGeom>
          <a:noFill/>
        </p:spPr>
        <p:txBody>
          <a:bodyPr wrap="square" rtlCol="0">
            <a:spAutoFit/>
          </a:bodyPr>
          <a:lstStyle/>
          <a:p>
            <a:r>
              <a:rPr lang="en-US" dirty="0" smtClean="0"/>
              <a:t>Barium Swallow</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28"/>
          <p:cNvSpPr>
            <a:spLocks noChangeArrowheads="1"/>
          </p:cNvSpPr>
          <p:nvPr/>
        </p:nvSpPr>
        <p:spPr bwMode="auto">
          <a:xfrm>
            <a:off x="2057400" y="6262687"/>
            <a:ext cx="4495800" cy="461665"/>
          </a:xfrm>
          <a:prstGeom prst="rect">
            <a:avLst/>
          </a:prstGeom>
          <a:noFill/>
          <a:ln w="9525">
            <a:noFill/>
            <a:miter lim="800000"/>
            <a:headEnd/>
            <a:tailEnd/>
          </a:ln>
        </p:spPr>
        <p:txBody>
          <a:bodyPr>
            <a:spAutoFit/>
          </a:bodyPr>
          <a:lstStyle/>
          <a:p>
            <a:pPr algn="ctr"/>
            <a:r>
              <a:rPr lang="en-US" sz="2400" dirty="0"/>
              <a:t>Two friends having lunch.</a:t>
            </a:r>
          </a:p>
        </p:txBody>
      </p:sp>
      <p:sp>
        <p:nvSpPr>
          <p:cNvPr id="4" name="Rectangle 2"/>
          <p:cNvSpPr txBox="1">
            <a:spLocks noChangeArrowheads="1"/>
          </p:cNvSpPr>
          <p:nvPr/>
        </p:nvSpPr>
        <p:spPr>
          <a:xfrm>
            <a:off x="457200" y="152400"/>
            <a:ext cx="8229600" cy="762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i="0" u="none" strike="noStrike" kern="1200" cap="none" spc="0" normalizeH="0" baseline="0" noProof="0" dirty="0" smtClean="0">
                <a:ln>
                  <a:noFill/>
                </a:ln>
                <a:effectLst/>
                <a:uLnTx/>
                <a:uFillTx/>
                <a:latin typeface="+mj-lt"/>
                <a:ea typeface="+mj-ea"/>
                <a:cs typeface="+mj-cs"/>
              </a:rPr>
              <a:t>Feeding Question #2</a:t>
            </a:r>
          </a:p>
        </p:txBody>
      </p:sp>
      <p:sp>
        <p:nvSpPr>
          <p:cNvPr id="5" name="Rectangle 3"/>
          <p:cNvSpPr txBox="1">
            <a:spLocks noChangeArrowheads="1"/>
          </p:cNvSpPr>
          <p:nvPr/>
        </p:nvSpPr>
        <p:spPr>
          <a:xfrm>
            <a:off x="457200" y="838200"/>
            <a:ext cx="8686800" cy="2209800"/>
          </a:xfrm>
          <a:prstGeom prst="rect">
            <a:avLst/>
          </a:prstGeom>
        </p:spPr>
        <p:txBody>
          <a:bodyPr/>
          <a:lstStyle/>
          <a:p>
            <a:pPr marL="457200" marR="0" lvl="0" indent="-457200" algn="l" defTabSz="914400" rtl="0" eaLnBrk="1" fontAlgn="auto" latinLnBrk="0" hangingPunct="1">
              <a:lnSpc>
                <a:spcPct val="100000"/>
              </a:lnSpc>
              <a:spcBef>
                <a:spcPct val="20000"/>
              </a:spcBef>
              <a:spcAft>
                <a:spcPts val="0"/>
              </a:spcAft>
              <a:buClrTx/>
              <a:buSzTx/>
              <a:buFontTx/>
              <a:buNone/>
              <a:tabLst>
                <a:tab pos="457200" algn="l"/>
              </a:tabLst>
              <a:defRPr/>
            </a:pPr>
            <a:r>
              <a:rPr kumimoji="0" lang="en-US" sz="2400" b="0" i="0" u="none" strike="noStrike" kern="1200" cap="none" spc="0" normalizeH="0" baseline="0" noProof="0" dirty="0" smtClean="0">
                <a:ln>
                  <a:noFill/>
                </a:ln>
                <a:effectLst/>
                <a:uLnTx/>
                <a:uFillTx/>
                <a:latin typeface="+mn-lt"/>
                <a:ea typeface="+mn-ea"/>
                <a:cs typeface="+mn-cs"/>
              </a:rPr>
              <a:t>After gastrostomy removal some children cram their</a:t>
            </a:r>
          </a:p>
          <a:p>
            <a:pPr marL="457200" marR="0" lvl="0" indent="-457200" algn="l" defTabSz="914400" rtl="0" eaLnBrk="1" fontAlgn="auto" latinLnBrk="0" hangingPunct="1">
              <a:lnSpc>
                <a:spcPct val="100000"/>
              </a:lnSpc>
              <a:spcBef>
                <a:spcPct val="20000"/>
              </a:spcBef>
              <a:spcAft>
                <a:spcPts val="0"/>
              </a:spcAft>
              <a:buClrTx/>
              <a:buSzTx/>
              <a:buFontTx/>
              <a:buNone/>
              <a:tabLst>
                <a:tab pos="457200" algn="l"/>
              </a:tabLst>
              <a:defRPr/>
            </a:pPr>
            <a:r>
              <a:rPr kumimoji="0" lang="en-US" sz="2400" b="0" i="0" u="none" strike="noStrike" kern="1200" cap="none" spc="0" normalizeH="0" baseline="0" noProof="0" dirty="0" smtClean="0">
                <a:ln>
                  <a:noFill/>
                </a:ln>
                <a:effectLst/>
                <a:uLnTx/>
                <a:uFillTx/>
                <a:latin typeface="+mn-lt"/>
                <a:ea typeface="+mn-ea"/>
                <a:cs typeface="+mn-cs"/>
              </a:rPr>
              <a:t>mouths with food, why?</a:t>
            </a:r>
          </a:p>
          <a:p>
            <a:pPr marL="914400" marR="0" lvl="0" indent="-457200" algn="l" defTabSz="914400" rtl="0" eaLnBrk="1" fontAlgn="auto" latinLnBrk="0" hangingPunct="1">
              <a:lnSpc>
                <a:spcPct val="100000"/>
              </a:lnSpc>
              <a:spcBef>
                <a:spcPct val="20000"/>
              </a:spcBef>
              <a:spcAft>
                <a:spcPts val="0"/>
              </a:spcAft>
              <a:buClrTx/>
              <a:buSzTx/>
              <a:buFont typeface="Arial" pitchFamily="34" charset="0"/>
              <a:buChar char="•"/>
              <a:tabLst>
                <a:tab pos="914400" algn="l"/>
              </a:tabLst>
              <a:defRPr/>
            </a:pPr>
            <a:r>
              <a:rPr kumimoji="0" lang="en-US" sz="2400" b="0" i="0" u="none" strike="noStrike" kern="1200" cap="none" spc="0" normalizeH="0" baseline="0" noProof="0" dirty="0" smtClean="0">
                <a:ln>
                  <a:noFill/>
                </a:ln>
                <a:effectLst/>
                <a:uLnTx/>
                <a:uFillTx/>
                <a:latin typeface="+mn-lt"/>
                <a:ea typeface="+mn-ea"/>
                <a:cs typeface="+mn-cs"/>
              </a:rPr>
              <a:t>oral hyposensitivity</a:t>
            </a:r>
          </a:p>
          <a:p>
            <a:pPr marL="914400" marR="0" lvl="0" indent="-457200" algn="l" defTabSz="914400" rtl="0" eaLnBrk="1" fontAlgn="auto" latinLnBrk="0" hangingPunct="1">
              <a:lnSpc>
                <a:spcPct val="100000"/>
              </a:lnSpc>
              <a:spcBef>
                <a:spcPct val="20000"/>
              </a:spcBef>
              <a:spcAft>
                <a:spcPts val="0"/>
              </a:spcAft>
              <a:buClrTx/>
              <a:buSzTx/>
              <a:buFont typeface="Arial" pitchFamily="34" charset="0"/>
              <a:buChar char="•"/>
              <a:tabLst>
                <a:tab pos="914400" algn="l"/>
              </a:tabLst>
              <a:defRPr/>
            </a:pPr>
            <a:r>
              <a:rPr kumimoji="0" lang="en-US" sz="2400" b="0" i="0" u="none" strike="noStrike" kern="1200" cap="none" spc="0" normalizeH="0" baseline="0" noProof="0" dirty="0" smtClean="0">
                <a:ln>
                  <a:noFill/>
                </a:ln>
                <a:effectLst/>
                <a:uLnTx/>
                <a:uFillTx/>
                <a:latin typeface="+mn-lt"/>
                <a:ea typeface="+mn-ea"/>
                <a:cs typeface="+mn-cs"/>
              </a:rPr>
              <a:t>Need for substantial amount of food in mouth before bolus preparation occurs</a:t>
            </a:r>
          </a:p>
          <a:p>
            <a:pPr marL="457200" marR="0" lvl="0" indent="-457200" algn="l" defTabSz="914400" rtl="0" eaLnBrk="1" fontAlgn="auto" latinLnBrk="0" hangingPunct="1">
              <a:lnSpc>
                <a:spcPct val="100000"/>
              </a:lnSpc>
              <a:spcBef>
                <a:spcPct val="20000"/>
              </a:spcBef>
              <a:spcAft>
                <a:spcPts val="0"/>
              </a:spcAft>
              <a:buClrTx/>
              <a:buSzTx/>
              <a:buFont typeface="Arial" pitchFamily="34" charset="0"/>
              <a:buChar char="•"/>
              <a:tabLst>
                <a:tab pos="457200" algn="l"/>
              </a:tabLst>
              <a:defRPr/>
            </a:pPr>
            <a:endParaRPr kumimoji="0" lang="en-US" sz="2800" b="0" i="0" u="none" strike="noStrike" kern="1200" cap="none" spc="0" normalizeH="0" baseline="0" noProof="0" dirty="0" smtClean="0">
              <a:ln>
                <a:noFill/>
              </a:ln>
              <a:effectLst/>
              <a:uLnTx/>
              <a:uFillTx/>
              <a:latin typeface="+mn-lt"/>
              <a:ea typeface="+mn-ea"/>
              <a:cs typeface="+mn-cs"/>
            </a:endParaRPr>
          </a:p>
          <a:p>
            <a:pPr marL="457200" marR="0" lvl="0" indent="-457200" algn="l" defTabSz="914400" rtl="0" eaLnBrk="1" fontAlgn="auto" latinLnBrk="0" hangingPunct="1">
              <a:lnSpc>
                <a:spcPct val="100000"/>
              </a:lnSpc>
              <a:spcBef>
                <a:spcPct val="20000"/>
              </a:spcBef>
              <a:spcAft>
                <a:spcPts val="0"/>
              </a:spcAft>
              <a:buClrTx/>
              <a:buSzTx/>
              <a:buFont typeface="Arial" pitchFamily="34" charset="0"/>
              <a:buChar char="•"/>
              <a:tabLst>
                <a:tab pos="457200" algn="l"/>
              </a:tabLst>
              <a:defRPr/>
            </a:pPr>
            <a:endParaRPr kumimoji="0" lang="en-US" sz="3200" b="0" i="0" u="none" strike="noStrike" kern="1200" cap="none" spc="0" normalizeH="0" baseline="0" noProof="0" dirty="0" smtClean="0">
              <a:ln>
                <a:noFill/>
              </a:ln>
              <a:effectLst/>
              <a:uLnTx/>
              <a:uFillTx/>
              <a:latin typeface="+mn-lt"/>
              <a:ea typeface="+mn-ea"/>
              <a:cs typeface="+mn-cs"/>
            </a:endParaRPr>
          </a:p>
        </p:txBody>
      </p:sp>
      <p:pic>
        <p:nvPicPr>
          <p:cNvPr id="6" name="Picture 5" descr="feeding slide.jpg"/>
          <p:cNvPicPr>
            <a:picLocks noChangeAspect="1"/>
          </p:cNvPicPr>
          <p:nvPr/>
        </p:nvPicPr>
        <p:blipFill>
          <a:blip r:embed="rId2" cstate="print"/>
          <a:stretch>
            <a:fillRect/>
          </a:stretch>
        </p:blipFill>
        <p:spPr>
          <a:xfrm>
            <a:off x="2971800" y="2971800"/>
            <a:ext cx="2514600" cy="33528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“Hot Dog in 3 Seconds Flat”</a:t>
            </a:r>
            <a:endParaRPr lang="en-US" dirty="0"/>
          </a:p>
        </p:txBody>
      </p:sp>
      <p:pic>
        <p:nvPicPr>
          <p:cNvPr id="1026" name="Picture 2" descr="http://www.wildroseresorts.com/documents/cms/pictures/hot_dogs.gif"/>
          <p:cNvPicPr>
            <a:picLocks noChangeAspect="1" noChangeArrowheads="1"/>
          </p:cNvPicPr>
          <p:nvPr/>
        </p:nvPicPr>
        <p:blipFill>
          <a:blip r:embed="rId2" cstate="print"/>
          <a:srcRect/>
          <a:stretch>
            <a:fillRect/>
          </a:stretch>
        </p:blipFill>
        <p:spPr bwMode="auto">
          <a:xfrm>
            <a:off x="762000" y="1524000"/>
            <a:ext cx="7658100" cy="3619500"/>
          </a:xfrm>
          <a:prstGeom prst="rect">
            <a:avLst/>
          </a:prstGeom>
          <a:noFill/>
        </p:spPr>
      </p:pic>
      <p:sp>
        <p:nvSpPr>
          <p:cNvPr id="4" name="TextBox 3"/>
          <p:cNvSpPr txBox="1"/>
          <p:nvPr/>
        </p:nvSpPr>
        <p:spPr>
          <a:xfrm>
            <a:off x="1752600" y="5334000"/>
            <a:ext cx="5867400" cy="461665"/>
          </a:xfrm>
          <a:prstGeom prst="rect">
            <a:avLst/>
          </a:prstGeom>
          <a:noFill/>
        </p:spPr>
        <p:txBody>
          <a:bodyPr wrap="square" rtlCol="0">
            <a:spAutoFit/>
          </a:bodyPr>
          <a:lstStyle/>
          <a:p>
            <a:r>
              <a:rPr lang="en-US" sz="2400" dirty="0" smtClean="0"/>
              <a:t>Ate quickly and swallowed without chewing</a:t>
            </a:r>
            <a:endParaRPr lang="en-US"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381000" y="762000"/>
            <a:ext cx="8229600" cy="2286000"/>
          </a:xfrm>
          <a:prstGeom prst="rect">
            <a:avLst/>
          </a:prstGeom>
        </p:spPr>
        <p:txBody>
          <a:bodyPr/>
          <a:lstStyle/>
          <a:p>
            <a:pPr marL="2235200" marR="0" lvl="0" indent="-2235200" algn="l" defTabSz="914400" rtl="0" eaLnBrk="1" fontAlgn="auto" latinLnBrk="0" hangingPunct="1">
              <a:lnSpc>
                <a:spcPct val="100000"/>
              </a:lnSpc>
              <a:spcBef>
                <a:spcPct val="20000"/>
              </a:spcBef>
              <a:spcAft>
                <a:spcPts val="0"/>
              </a:spcAft>
              <a:buClrTx/>
              <a:buSzTx/>
              <a:buFontTx/>
              <a:buNone/>
              <a:tabLst>
                <a:tab pos="1943100" algn="l"/>
              </a:tabLst>
              <a:defRPr/>
            </a:pPr>
            <a:r>
              <a:rPr kumimoji="0" lang="en-US" sz="3200" b="0" i="0" u="none" strike="noStrike" kern="1200" cap="none" spc="0" normalizeH="0" baseline="0" noProof="0" dirty="0" smtClean="0">
                <a:ln>
                  <a:noFill/>
                </a:ln>
                <a:effectLst/>
                <a:uLnTx/>
                <a:uFillTx/>
                <a:latin typeface="+mn-lt"/>
                <a:ea typeface="+mn-ea"/>
                <a:cs typeface="+mn-cs"/>
              </a:rPr>
              <a:t>	- external pacing - Therapist</a:t>
            </a:r>
          </a:p>
          <a:p>
            <a:pPr marL="2235200" marR="0" lvl="0" indent="-2235200" algn="l" defTabSz="914400" rtl="0" eaLnBrk="1" fontAlgn="auto" latinLnBrk="0" hangingPunct="1">
              <a:lnSpc>
                <a:spcPct val="100000"/>
              </a:lnSpc>
              <a:spcBef>
                <a:spcPct val="20000"/>
              </a:spcBef>
              <a:spcAft>
                <a:spcPts val="0"/>
              </a:spcAft>
              <a:buClrTx/>
              <a:buSzTx/>
              <a:buFontTx/>
              <a:buNone/>
              <a:tabLst>
                <a:tab pos="1943100" algn="l"/>
              </a:tabLst>
              <a:defRPr/>
            </a:pPr>
            <a:r>
              <a:rPr kumimoji="0" lang="en-US" sz="3200" b="0" i="0" u="none" strike="noStrike" kern="1200" cap="none" spc="0" normalizeH="0" baseline="0" noProof="0" dirty="0" smtClean="0">
                <a:ln>
                  <a:noFill/>
                </a:ln>
                <a:effectLst/>
                <a:uLnTx/>
                <a:uFillTx/>
                <a:latin typeface="+mn-lt"/>
                <a:ea typeface="+mn-ea"/>
                <a:cs typeface="+mn-cs"/>
              </a:rPr>
              <a:t>	- small manageable bites</a:t>
            </a:r>
          </a:p>
          <a:p>
            <a:pPr marL="2235200" marR="0" lvl="0" indent="-2235200" algn="l" defTabSz="914400" rtl="0" eaLnBrk="1" fontAlgn="auto" latinLnBrk="0" hangingPunct="1">
              <a:lnSpc>
                <a:spcPct val="100000"/>
              </a:lnSpc>
              <a:spcBef>
                <a:spcPct val="20000"/>
              </a:spcBef>
              <a:spcAft>
                <a:spcPts val="0"/>
              </a:spcAft>
              <a:buClrTx/>
              <a:buSzTx/>
              <a:buFontTx/>
              <a:buNone/>
              <a:tabLst>
                <a:tab pos="1943100" algn="l"/>
              </a:tabLst>
              <a:defRPr/>
            </a:pPr>
            <a:r>
              <a:rPr kumimoji="0" lang="en-US" sz="3200" b="0" i="0" u="none" strike="noStrike" kern="1200" cap="none" spc="0" normalizeH="0" baseline="0" noProof="0" dirty="0" smtClean="0">
                <a:ln>
                  <a:noFill/>
                </a:ln>
                <a:effectLst/>
                <a:uLnTx/>
                <a:uFillTx/>
                <a:latin typeface="+mn-lt"/>
                <a:ea typeface="+mn-ea"/>
                <a:cs typeface="+mn-cs"/>
              </a:rPr>
              <a:t>	- wait until mouth is clear before offering more</a:t>
            </a:r>
          </a:p>
        </p:txBody>
      </p:sp>
      <p:sp>
        <p:nvSpPr>
          <p:cNvPr id="4" name="TextBox 3"/>
          <p:cNvSpPr txBox="1"/>
          <p:nvPr/>
        </p:nvSpPr>
        <p:spPr>
          <a:xfrm>
            <a:off x="2209800" y="0"/>
            <a:ext cx="4724400" cy="769441"/>
          </a:xfrm>
          <a:prstGeom prst="rect">
            <a:avLst/>
          </a:prstGeom>
          <a:noFill/>
        </p:spPr>
        <p:txBody>
          <a:bodyPr wrap="square" rtlCol="0">
            <a:spAutoFit/>
          </a:bodyPr>
          <a:lstStyle/>
          <a:p>
            <a:r>
              <a:rPr lang="en-US" sz="4400" dirty="0" smtClean="0">
                <a:latin typeface="+mj-lt"/>
              </a:rPr>
              <a:t>Ideas for Treatment</a:t>
            </a:r>
            <a:endParaRPr lang="en-US" sz="4400" dirty="0">
              <a:latin typeface="+mj-lt"/>
            </a:endParaRPr>
          </a:p>
        </p:txBody>
      </p:sp>
      <p:pic>
        <p:nvPicPr>
          <p:cNvPr id="2" name="Picture 2" descr="E7F2EC14-84CB-4022-B0A7-E1F22E7BDD13@eastlink"/>
          <p:cNvPicPr>
            <a:picLocks noChangeAspect="1" noChangeArrowheads="1"/>
          </p:cNvPicPr>
          <p:nvPr/>
        </p:nvPicPr>
        <p:blipFill>
          <a:blip r:embed="rId2" cstate="print"/>
          <a:srcRect/>
          <a:stretch>
            <a:fillRect/>
          </a:stretch>
        </p:blipFill>
        <p:spPr bwMode="auto">
          <a:xfrm>
            <a:off x="2209800" y="3581400"/>
            <a:ext cx="41148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amp;KAPSEA"/>
          <p:cNvPicPr>
            <a:picLocks noChangeAspect="1" noChangeArrowheads="1"/>
          </p:cNvPicPr>
          <p:nvPr/>
        </p:nvPicPr>
        <p:blipFill>
          <a:blip r:embed="rId2" cstate="print"/>
          <a:srcRect/>
          <a:stretch>
            <a:fillRect/>
          </a:stretch>
        </p:blipFill>
        <p:spPr bwMode="auto">
          <a:xfrm>
            <a:off x="1828800" y="1447800"/>
            <a:ext cx="5715000" cy="4951413"/>
          </a:xfrm>
          <a:prstGeom prst="rect">
            <a:avLst/>
          </a:prstGeom>
          <a:noFill/>
        </p:spPr>
      </p:pic>
      <p:sp>
        <p:nvSpPr>
          <p:cNvPr id="3" name="TextBox 2"/>
          <p:cNvSpPr txBox="1"/>
          <p:nvPr/>
        </p:nvSpPr>
        <p:spPr>
          <a:xfrm>
            <a:off x="1447800" y="228600"/>
            <a:ext cx="6324600" cy="769441"/>
          </a:xfrm>
          <a:prstGeom prst="rect">
            <a:avLst/>
          </a:prstGeom>
          <a:noFill/>
        </p:spPr>
        <p:txBody>
          <a:bodyPr wrap="square" rtlCol="0">
            <a:spAutoFit/>
          </a:bodyPr>
          <a:lstStyle/>
          <a:p>
            <a:r>
              <a:rPr lang="en-US" sz="4400" dirty="0" smtClean="0">
                <a:latin typeface="+mj-lt"/>
              </a:rPr>
              <a:t>Any Questions on Feeding</a:t>
            </a:r>
            <a:endParaRPr lang="en-US" sz="4400" dirty="0">
              <a:latin typeface="+mj-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My Pictures\Cranial Nerves from Yale.jpg"/>
          <p:cNvPicPr>
            <a:picLocks noChangeAspect="1" noChangeArrowheads="1"/>
          </p:cNvPicPr>
          <p:nvPr/>
        </p:nvPicPr>
        <p:blipFill>
          <a:blip r:embed="rId2" cstate="print"/>
          <a:srcRect/>
          <a:stretch>
            <a:fillRect/>
          </a:stretch>
        </p:blipFill>
        <p:spPr bwMode="auto">
          <a:xfrm>
            <a:off x="152400" y="304800"/>
            <a:ext cx="8763000" cy="4994275"/>
          </a:xfrm>
          <a:prstGeom prst="rect">
            <a:avLst/>
          </a:prstGeom>
          <a:noFill/>
        </p:spPr>
      </p:pic>
      <p:sp>
        <p:nvSpPr>
          <p:cNvPr id="13315" name="Text Box 3"/>
          <p:cNvSpPr txBox="1">
            <a:spLocks noChangeArrowheads="1"/>
          </p:cNvSpPr>
          <p:nvPr/>
        </p:nvSpPr>
        <p:spPr bwMode="auto">
          <a:xfrm>
            <a:off x="304800" y="5983069"/>
            <a:ext cx="8686800" cy="646331"/>
          </a:xfrm>
          <a:prstGeom prst="rect">
            <a:avLst/>
          </a:prstGeom>
          <a:noFill/>
          <a:ln w="9525">
            <a:noFill/>
            <a:miter lim="800000"/>
            <a:headEnd/>
            <a:tailEnd/>
          </a:ln>
          <a:effectLst/>
        </p:spPr>
        <p:txBody>
          <a:bodyPr wrap="square">
            <a:spAutoFit/>
          </a:bodyPr>
          <a:lstStyle/>
          <a:p>
            <a:pPr algn="ctr">
              <a:spcBef>
                <a:spcPct val="50000"/>
              </a:spcBef>
            </a:pPr>
            <a:r>
              <a:rPr lang="en-US" dirty="0" smtClean="0"/>
              <a:t>Yale </a:t>
            </a:r>
            <a:r>
              <a:rPr lang="en-US" dirty="0"/>
              <a:t>Center for Advanced Instrumental Media’s Web Site: http://info.med.yale.edu/caim/cnerves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7" name="Picture 1027" descr="C:\My Pictures\Cranial Nerve and Brain\Cranial Nerves.jpg"/>
          <p:cNvPicPr>
            <a:picLocks noChangeAspect="1" noChangeArrowheads="1"/>
          </p:cNvPicPr>
          <p:nvPr/>
        </p:nvPicPr>
        <p:blipFill>
          <a:blip r:embed="rId2" cstate="print"/>
          <a:srcRect/>
          <a:stretch>
            <a:fillRect/>
          </a:stretch>
        </p:blipFill>
        <p:spPr bwMode="auto">
          <a:xfrm>
            <a:off x="228600" y="228600"/>
            <a:ext cx="4840288" cy="5754688"/>
          </a:xfrm>
          <a:prstGeom prst="rect">
            <a:avLst/>
          </a:prstGeom>
          <a:noFill/>
        </p:spPr>
      </p:pic>
      <p:pic>
        <p:nvPicPr>
          <p:cNvPr id="103428" name="Picture 1028" descr="C:\My Pictures\cranialn.gif"/>
          <p:cNvPicPr>
            <a:picLocks noChangeAspect="1" noChangeArrowheads="1"/>
          </p:cNvPicPr>
          <p:nvPr/>
        </p:nvPicPr>
        <p:blipFill>
          <a:blip r:embed="rId3" cstate="print"/>
          <a:srcRect/>
          <a:stretch>
            <a:fillRect/>
          </a:stretch>
        </p:blipFill>
        <p:spPr bwMode="auto">
          <a:xfrm>
            <a:off x="5437188" y="3309938"/>
            <a:ext cx="3402012" cy="2405062"/>
          </a:xfrm>
          <a:prstGeom prst="rect">
            <a:avLst/>
          </a:prstGeom>
          <a:noFill/>
        </p:spPr>
      </p:pic>
      <p:sp>
        <p:nvSpPr>
          <p:cNvPr id="103430" name="Text Box 1030"/>
          <p:cNvSpPr txBox="1">
            <a:spLocks noChangeArrowheads="1"/>
          </p:cNvSpPr>
          <p:nvPr/>
        </p:nvSpPr>
        <p:spPr bwMode="auto">
          <a:xfrm>
            <a:off x="152400" y="6096000"/>
            <a:ext cx="8839200" cy="400110"/>
          </a:xfrm>
          <a:prstGeom prst="rect">
            <a:avLst/>
          </a:prstGeom>
          <a:noFill/>
          <a:ln w="9525">
            <a:noFill/>
            <a:miter lim="800000"/>
            <a:headEnd/>
            <a:tailEnd/>
          </a:ln>
          <a:effectLst/>
        </p:spPr>
        <p:txBody>
          <a:bodyPr>
            <a:spAutoFit/>
          </a:bodyPr>
          <a:lstStyle/>
          <a:p>
            <a:pPr algn="ctr">
              <a:spcBef>
                <a:spcPct val="50000"/>
              </a:spcBef>
            </a:pPr>
            <a:r>
              <a:rPr lang="en-US" sz="2000" i="1" dirty="0"/>
              <a:t>Tenth Edition</a:t>
            </a:r>
            <a:r>
              <a:rPr lang="en-US" sz="2000" dirty="0"/>
              <a:t> Grant’s Atlas of </a:t>
            </a:r>
            <a:r>
              <a:rPr lang="en-US" sz="2000" dirty="0" smtClean="0"/>
              <a:t>Anatomy</a:t>
            </a:r>
            <a:endParaRPr lang="en-US" sz="2000" dirty="0"/>
          </a:p>
        </p:txBody>
      </p:sp>
      <p:sp>
        <p:nvSpPr>
          <p:cNvPr id="6" name="TextBox 5"/>
          <p:cNvSpPr txBox="1"/>
          <p:nvPr/>
        </p:nvSpPr>
        <p:spPr>
          <a:xfrm>
            <a:off x="5257800" y="533400"/>
            <a:ext cx="3657600" cy="2123658"/>
          </a:xfrm>
          <a:prstGeom prst="rect">
            <a:avLst/>
          </a:prstGeom>
          <a:noFill/>
        </p:spPr>
        <p:txBody>
          <a:bodyPr wrap="square" rtlCol="0">
            <a:spAutoFit/>
          </a:bodyPr>
          <a:lstStyle/>
          <a:p>
            <a:pPr algn="ctr"/>
            <a:r>
              <a:rPr lang="en-US" sz="4400" dirty="0" smtClean="0">
                <a:latin typeface="+mj-lt"/>
              </a:rPr>
              <a:t>Cranial Nerves Arising from Base of Brain</a:t>
            </a:r>
            <a:endParaRPr lang="en-US" sz="4400" dirty="0">
              <a:latin typeface="+mj-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990600" y="0"/>
            <a:ext cx="6934200" cy="1384995"/>
          </a:xfrm>
          <a:prstGeom prst="rect">
            <a:avLst/>
          </a:prstGeom>
          <a:noFill/>
          <a:ln w="9525">
            <a:noFill/>
            <a:miter lim="800000"/>
            <a:headEnd/>
            <a:tailEnd/>
          </a:ln>
        </p:spPr>
        <p:txBody>
          <a:bodyPr wrap="square">
            <a:spAutoFit/>
          </a:bodyPr>
          <a:lstStyle/>
          <a:p>
            <a:pPr algn="ctr"/>
            <a:r>
              <a:rPr lang="en-CA" sz="4400" dirty="0">
                <a:latin typeface="+mj-lt"/>
              </a:rPr>
              <a:t>Cranial Nerves – 12 Pairs</a:t>
            </a:r>
          </a:p>
          <a:p>
            <a:pPr algn="ctr"/>
            <a:r>
              <a:rPr lang="en-CA" sz="4000" dirty="0">
                <a:latin typeface="+mj-lt"/>
              </a:rPr>
              <a:t>Motor &amp; </a:t>
            </a:r>
            <a:r>
              <a:rPr lang="en-CA" sz="4000" dirty="0" smtClean="0">
                <a:latin typeface="+mj-lt"/>
              </a:rPr>
              <a:t>Sensory</a:t>
            </a:r>
            <a:endParaRPr lang="en-CA" sz="4000" dirty="0">
              <a:latin typeface="+mj-lt"/>
            </a:endParaRPr>
          </a:p>
        </p:txBody>
      </p:sp>
      <p:sp>
        <p:nvSpPr>
          <p:cNvPr id="3" name="Rectangle 3"/>
          <p:cNvSpPr txBox="1">
            <a:spLocks noChangeArrowheads="1"/>
          </p:cNvSpPr>
          <p:nvPr/>
        </p:nvSpPr>
        <p:spPr>
          <a:xfrm>
            <a:off x="609600" y="1676400"/>
            <a:ext cx="8229600" cy="3962400"/>
          </a:xfrm>
          <a:prstGeom prst="rect">
            <a:avLst/>
          </a:prstGeom>
        </p:spPr>
        <p:txBody>
          <a:bodyPr/>
          <a:lstStyle/>
          <a:p>
            <a:pPr marL="457200" indent="-457200">
              <a:lnSpc>
                <a:spcPct val="90000"/>
              </a:lnSpc>
              <a:spcBef>
                <a:spcPct val="20000"/>
              </a:spcBef>
              <a:tabLst>
                <a:tab pos="457200" algn="l"/>
                <a:tab pos="2286000" algn="l"/>
              </a:tabLst>
            </a:pPr>
            <a:r>
              <a:rPr lang="en-US" sz="2800" dirty="0"/>
              <a:t>I		Smell - </a:t>
            </a:r>
            <a:r>
              <a:rPr lang="en-US" sz="2800" dirty="0" err="1"/>
              <a:t>anosmia</a:t>
            </a:r>
            <a:endParaRPr lang="en-US" sz="2800" dirty="0"/>
          </a:p>
          <a:p>
            <a:pPr marL="457200" indent="-457200">
              <a:lnSpc>
                <a:spcPct val="90000"/>
              </a:lnSpc>
              <a:spcBef>
                <a:spcPct val="20000"/>
              </a:spcBef>
              <a:tabLst>
                <a:tab pos="457200" algn="l"/>
                <a:tab pos="2286000" algn="l"/>
              </a:tabLst>
            </a:pPr>
            <a:r>
              <a:rPr lang="en-US" sz="2800" dirty="0" smtClean="0"/>
              <a:t>II III </a:t>
            </a:r>
            <a:r>
              <a:rPr lang="en-US" sz="2800" dirty="0"/>
              <a:t>IV VI	Eye movement</a:t>
            </a:r>
          </a:p>
          <a:p>
            <a:pPr marL="457200" indent="-457200">
              <a:lnSpc>
                <a:spcPct val="90000"/>
              </a:lnSpc>
              <a:spcBef>
                <a:spcPct val="20000"/>
              </a:spcBef>
              <a:tabLst>
                <a:tab pos="457200" algn="l"/>
                <a:tab pos="2286000" algn="l"/>
              </a:tabLst>
            </a:pPr>
            <a:r>
              <a:rPr lang="en-US" sz="2800" dirty="0"/>
              <a:t>V		Weak chewing &amp; sucking, </a:t>
            </a:r>
            <a:r>
              <a:rPr lang="en-US" sz="2800" dirty="0" smtClean="0"/>
              <a:t>migraines</a:t>
            </a:r>
            <a:endParaRPr lang="en-US" sz="2800" dirty="0"/>
          </a:p>
          <a:p>
            <a:pPr marL="457200" indent="-457200">
              <a:lnSpc>
                <a:spcPct val="90000"/>
              </a:lnSpc>
              <a:spcBef>
                <a:spcPct val="20000"/>
              </a:spcBef>
              <a:tabLst>
                <a:tab pos="457200" algn="l"/>
                <a:tab pos="2286000" algn="l"/>
              </a:tabLst>
            </a:pPr>
            <a:r>
              <a:rPr lang="en-US" sz="2800" dirty="0"/>
              <a:t>VII	</a:t>
            </a:r>
            <a:r>
              <a:rPr lang="en-US" sz="2800" dirty="0" smtClean="0"/>
              <a:t>	Facial nerve weakness</a:t>
            </a:r>
            <a:endParaRPr lang="en-US" sz="2800" dirty="0"/>
          </a:p>
          <a:p>
            <a:pPr marL="457200" indent="-457200">
              <a:lnSpc>
                <a:spcPct val="90000"/>
              </a:lnSpc>
              <a:spcBef>
                <a:spcPct val="20000"/>
              </a:spcBef>
              <a:tabLst>
                <a:tab pos="457200" algn="l"/>
                <a:tab pos="2286000" algn="l"/>
              </a:tabLst>
            </a:pPr>
            <a:r>
              <a:rPr lang="en-US" sz="2800" dirty="0"/>
              <a:t>VIII	Hearing &amp; </a:t>
            </a:r>
            <a:r>
              <a:rPr lang="en-US" sz="2800" dirty="0" smtClean="0"/>
              <a:t>balance problems</a:t>
            </a:r>
            <a:endParaRPr lang="en-US" sz="2800" dirty="0"/>
          </a:p>
          <a:p>
            <a:pPr marL="457200" indent="-457200">
              <a:lnSpc>
                <a:spcPct val="90000"/>
              </a:lnSpc>
              <a:spcBef>
                <a:spcPct val="20000"/>
              </a:spcBef>
              <a:tabLst>
                <a:tab pos="457200" algn="l"/>
                <a:tab pos="2286000" algn="l"/>
              </a:tabLst>
            </a:pPr>
            <a:r>
              <a:rPr lang="en-US" sz="2800" dirty="0"/>
              <a:t>IX X 	Internal organs (heart, gut)</a:t>
            </a:r>
          </a:p>
          <a:p>
            <a:pPr marL="457200" indent="-457200">
              <a:lnSpc>
                <a:spcPct val="90000"/>
              </a:lnSpc>
              <a:spcBef>
                <a:spcPct val="20000"/>
              </a:spcBef>
              <a:tabLst>
                <a:tab pos="457200" algn="l"/>
                <a:tab pos="2286000" algn="l"/>
              </a:tabLst>
            </a:pPr>
            <a:r>
              <a:rPr lang="en-US" sz="2800" dirty="0"/>
              <a:t>XI		Shoulder movements</a:t>
            </a:r>
          </a:p>
          <a:p>
            <a:pPr marL="457200" indent="-457200">
              <a:lnSpc>
                <a:spcPct val="90000"/>
              </a:lnSpc>
              <a:spcBef>
                <a:spcPct val="20000"/>
              </a:spcBef>
              <a:tabLst>
                <a:tab pos="457200" algn="l"/>
                <a:tab pos="2286000" algn="l"/>
              </a:tabLst>
            </a:pPr>
            <a:r>
              <a:rPr lang="en-US" sz="2800" dirty="0"/>
              <a:t>XII	</a:t>
            </a:r>
            <a:r>
              <a:rPr lang="en-US" sz="2800" dirty="0" smtClean="0"/>
              <a:t>	Tongue </a:t>
            </a:r>
            <a:endParaRPr lang="en-US" sz="2800" dirty="0"/>
          </a:p>
        </p:txBody>
      </p:sp>
      <p:sp>
        <p:nvSpPr>
          <p:cNvPr id="4" name="TextBox 3"/>
          <p:cNvSpPr txBox="1"/>
          <p:nvPr/>
        </p:nvSpPr>
        <p:spPr>
          <a:xfrm>
            <a:off x="0" y="5867400"/>
            <a:ext cx="9144000" cy="769441"/>
          </a:xfrm>
          <a:prstGeom prst="rect">
            <a:avLst/>
          </a:prstGeom>
          <a:noFill/>
        </p:spPr>
        <p:txBody>
          <a:bodyPr wrap="square" rtlCol="0">
            <a:spAutoFit/>
          </a:bodyPr>
          <a:lstStyle/>
          <a:p>
            <a:pPr lvl="0" algn="ctr"/>
            <a:r>
              <a:rPr lang="en-US" sz="2200" dirty="0" smtClean="0"/>
              <a:t>Blake KD, et al. Cranial Nerve manifestations in CHARGE syndrome. Am J Med Genet A. 2008 Mar 1;146A(5):585-92.</a:t>
            </a:r>
            <a:endParaRPr lang="en-US" sz="2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6200"/>
            <a:ext cx="9144000" cy="1323439"/>
          </a:xfrm>
          <a:prstGeom prst="rect">
            <a:avLst/>
          </a:prstGeom>
          <a:noFill/>
        </p:spPr>
        <p:txBody>
          <a:bodyPr wrap="square" rtlCol="0">
            <a:spAutoFit/>
          </a:bodyPr>
          <a:lstStyle/>
          <a:p>
            <a:pPr algn="ctr"/>
            <a:r>
              <a:rPr lang="en-US" sz="4000" dirty="0" smtClean="0">
                <a:latin typeface="+mj-lt"/>
              </a:rPr>
              <a:t>How many of you have </a:t>
            </a:r>
            <a:r>
              <a:rPr lang="en-US" sz="4000" dirty="0" err="1" smtClean="0">
                <a:latin typeface="+mj-lt"/>
              </a:rPr>
              <a:t>CHARGEr’s</a:t>
            </a:r>
            <a:r>
              <a:rPr lang="en-US" sz="4000" dirty="0" smtClean="0">
                <a:latin typeface="+mj-lt"/>
              </a:rPr>
              <a:t> with suspected cranial nerve problems?</a:t>
            </a:r>
            <a:endParaRPr lang="en-US" sz="4000" dirty="0">
              <a:latin typeface="+mj-lt"/>
            </a:endParaRPr>
          </a:p>
        </p:txBody>
      </p:sp>
      <p:sp>
        <p:nvSpPr>
          <p:cNvPr id="9" name="TextBox 8"/>
          <p:cNvSpPr txBox="1"/>
          <p:nvPr/>
        </p:nvSpPr>
        <p:spPr>
          <a:xfrm>
            <a:off x="1160930" y="1600200"/>
            <a:ext cx="914400" cy="578882"/>
          </a:xfrm>
          <a:prstGeom prst="roundRect">
            <a:avLst/>
          </a:prstGeom>
          <a:noFill/>
          <a:ln>
            <a:solidFill>
              <a:srgbClr val="FF0000"/>
            </a:solidFill>
            <a:prstDash val="lg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dirty="0" smtClean="0">
                <a:solidFill>
                  <a:schemeClr val="tx1"/>
                </a:solidFill>
              </a:rPr>
              <a:t>No</a:t>
            </a:r>
            <a:endParaRPr lang="en-US" sz="2800" dirty="0">
              <a:solidFill>
                <a:schemeClr val="tx1"/>
              </a:solidFill>
            </a:endParaRPr>
          </a:p>
        </p:txBody>
      </p:sp>
      <p:sp>
        <p:nvSpPr>
          <p:cNvPr id="10" name="TextBox 9"/>
          <p:cNvSpPr txBox="1"/>
          <p:nvPr/>
        </p:nvSpPr>
        <p:spPr>
          <a:xfrm>
            <a:off x="2761130" y="1600200"/>
            <a:ext cx="762000" cy="578882"/>
          </a:xfrm>
          <a:prstGeom prst="roundRect">
            <a:avLst/>
          </a:prstGeom>
          <a:noFill/>
          <a:ln>
            <a:solidFill>
              <a:srgbClr val="FF0000"/>
            </a:solidFill>
            <a:prstDash val="lg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dirty="0" smtClean="0">
                <a:solidFill>
                  <a:schemeClr val="tx1"/>
                </a:solidFill>
              </a:rPr>
              <a:t>1</a:t>
            </a:r>
            <a:endParaRPr lang="en-US" sz="2800" dirty="0">
              <a:solidFill>
                <a:schemeClr val="tx1"/>
              </a:solidFill>
            </a:endParaRPr>
          </a:p>
        </p:txBody>
      </p:sp>
      <p:sp>
        <p:nvSpPr>
          <p:cNvPr id="11" name="TextBox 10"/>
          <p:cNvSpPr txBox="1"/>
          <p:nvPr/>
        </p:nvSpPr>
        <p:spPr>
          <a:xfrm>
            <a:off x="4132730" y="1600200"/>
            <a:ext cx="762000" cy="578882"/>
          </a:xfrm>
          <a:prstGeom prst="roundRect">
            <a:avLst/>
          </a:prstGeom>
          <a:noFill/>
          <a:ln>
            <a:solidFill>
              <a:srgbClr val="FF0000"/>
            </a:solidFill>
            <a:prstDash val="lg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dirty="0" smtClean="0">
                <a:solidFill>
                  <a:schemeClr val="tx1"/>
                </a:solidFill>
              </a:rPr>
              <a:t>2</a:t>
            </a:r>
            <a:endParaRPr lang="en-US" sz="2800" dirty="0">
              <a:solidFill>
                <a:schemeClr val="tx1"/>
              </a:solidFill>
            </a:endParaRPr>
          </a:p>
        </p:txBody>
      </p:sp>
      <p:sp>
        <p:nvSpPr>
          <p:cNvPr id="12" name="TextBox 11"/>
          <p:cNvSpPr txBox="1"/>
          <p:nvPr/>
        </p:nvSpPr>
        <p:spPr>
          <a:xfrm>
            <a:off x="5428130" y="1600200"/>
            <a:ext cx="762000" cy="578882"/>
          </a:xfrm>
          <a:prstGeom prst="roundRect">
            <a:avLst/>
          </a:prstGeom>
          <a:noFill/>
          <a:ln>
            <a:solidFill>
              <a:srgbClr val="FF0000"/>
            </a:solidFill>
            <a:prstDash val="lg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dirty="0" smtClean="0">
                <a:solidFill>
                  <a:schemeClr val="tx1"/>
                </a:solidFill>
              </a:rPr>
              <a:t>3</a:t>
            </a:r>
            <a:endParaRPr lang="en-US" sz="2800" dirty="0">
              <a:solidFill>
                <a:schemeClr val="tx1"/>
              </a:solidFill>
            </a:endParaRPr>
          </a:p>
        </p:txBody>
      </p:sp>
      <p:sp>
        <p:nvSpPr>
          <p:cNvPr id="13" name="TextBox 12"/>
          <p:cNvSpPr txBox="1"/>
          <p:nvPr/>
        </p:nvSpPr>
        <p:spPr>
          <a:xfrm>
            <a:off x="6781800" y="1604685"/>
            <a:ext cx="1219200" cy="578882"/>
          </a:xfrm>
          <a:prstGeom prst="roundRect">
            <a:avLst/>
          </a:prstGeom>
          <a:noFill/>
          <a:ln>
            <a:solidFill>
              <a:srgbClr val="FF0000"/>
            </a:solidFill>
            <a:prstDash val="lg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dirty="0" smtClean="0">
                <a:solidFill>
                  <a:schemeClr val="tx1"/>
                </a:solidFill>
              </a:rPr>
              <a:t>More</a:t>
            </a:r>
            <a:endParaRPr lang="en-US" sz="2800" dirty="0">
              <a:solidFill>
                <a:schemeClr val="tx1"/>
              </a:solidFill>
            </a:endParaRPr>
          </a:p>
        </p:txBody>
      </p:sp>
      <p:sp>
        <p:nvSpPr>
          <p:cNvPr id="14" name="TextBox 13"/>
          <p:cNvSpPr txBox="1"/>
          <p:nvPr/>
        </p:nvSpPr>
        <p:spPr>
          <a:xfrm>
            <a:off x="2895600" y="2590800"/>
            <a:ext cx="3124200" cy="578882"/>
          </a:xfrm>
          <a:prstGeom prst="roundRect">
            <a:avLst/>
          </a:prstGeom>
          <a:noFill/>
          <a:ln>
            <a:solidFill>
              <a:srgbClr val="FF0000"/>
            </a:solidFill>
            <a:prstDash val="lg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dirty="0" smtClean="0">
                <a:solidFill>
                  <a:schemeClr val="tx1"/>
                </a:solidFill>
              </a:rPr>
              <a:t>CHARGE hands up</a:t>
            </a:r>
            <a:endParaRPr lang="en-US" sz="2800" dirty="0">
              <a:solidFill>
                <a:schemeClr val="tx1"/>
              </a:solidFill>
            </a:endParaRPr>
          </a:p>
        </p:txBody>
      </p:sp>
      <p:pic>
        <p:nvPicPr>
          <p:cNvPr id="15" name="Picture 1"/>
          <p:cNvPicPr>
            <a:picLocks noChangeAspect="1" noChangeArrowheads="1"/>
          </p:cNvPicPr>
          <p:nvPr/>
        </p:nvPicPr>
        <p:blipFill>
          <a:blip r:embed="rId2" cstate="print"/>
          <a:srcRect/>
          <a:stretch>
            <a:fillRect/>
          </a:stretch>
        </p:blipFill>
        <p:spPr bwMode="auto">
          <a:xfrm>
            <a:off x="2362200" y="3429000"/>
            <a:ext cx="4114800" cy="30861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titanicuniverse.com/wp-content/uploads/2009/10/titanic11.jpg"/>
          <p:cNvPicPr>
            <a:picLocks noChangeAspect="1" noChangeArrowheads="1"/>
          </p:cNvPicPr>
          <p:nvPr/>
        </p:nvPicPr>
        <p:blipFill>
          <a:blip r:embed="rId2" cstate="print"/>
          <a:srcRect/>
          <a:stretch>
            <a:fillRect/>
          </a:stretch>
        </p:blipFill>
        <p:spPr bwMode="auto">
          <a:xfrm>
            <a:off x="4130039" y="4495800"/>
            <a:ext cx="2075195" cy="1828800"/>
          </a:xfrm>
          <a:prstGeom prst="rect">
            <a:avLst/>
          </a:prstGeom>
          <a:noFill/>
        </p:spPr>
      </p:pic>
      <p:pic>
        <p:nvPicPr>
          <p:cNvPr id="16388" name="Picture 4" descr="http://www.lucnormandinillustration.com/en_muralsetc/images/14-Pier21-Halifax.jpg"/>
          <p:cNvPicPr>
            <a:picLocks noChangeAspect="1" noChangeArrowheads="1"/>
          </p:cNvPicPr>
          <p:nvPr/>
        </p:nvPicPr>
        <p:blipFill>
          <a:blip r:embed="rId3" cstate="print"/>
          <a:srcRect/>
          <a:stretch>
            <a:fillRect/>
          </a:stretch>
        </p:blipFill>
        <p:spPr bwMode="auto">
          <a:xfrm>
            <a:off x="228600" y="4495800"/>
            <a:ext cx="3709314" cy="1828800"/>
          </a:xfrm>
          <a:prstGeom prst="rect">
            <a:avLst/>
          </a:prstGeom>
          <a:noFill/>
        </p:spPr>
      </p:pic>
      <p:pic>
        <p:nvPicPr>
          <p:cNvPr id="16390" name="Picture 6" descr="http://www.dest-amer.com/images/nova3.jpg"/>
          <p:cNvPicPr>
            <a:picLocks noChangeAspect="1" noChangeArrowheads="1"/>
          </p:cNvPicPr>
          <p:nvPr/>
        </p:nvPicPr>
        <p:blipFill>
          <a:blip r:embed="rId4" cstate="print"/>
          <a:srcRect/>
          <a:stretch>
            <a:fillRect/>
          </a:stretch>
        </p:blipFill>
        <p:spPr bwMode="auto">
          <a:xfrm>
            <a:off x="6400800" y="4483608"/>
            <a:ext cx="2514600" cy="1840907"/>
          </a:xfrm>
          <a:prstGeom prst="rect">
            <a:avLst/>
          </a:prstGeom>
          <a:noFill/>
        </p:spPr>
      </p:pic>
      <p:sp>
        <p:nvSpPr>
          <p:cNvPr id="6" name="TextBox 5"/>
          <p:cNvSpPr txBox="1"/>
          <p:nvPr/>
        </p:nvSpPr>
        <p:spPr>
          <a:xfrm>
            <a:off x="990600" y="54114"/>
            <a:ext cx="7162799" cy="769441"/>
          </a:xfrm>
          <a:prstGeom prst="rect">
            <a:avLst/>
          </a:prstGeom>
          <a:noFill/>
        </p:spPr>
        <p:txBody>
          <a:bodyPr wrap="square" rtlCol="0">
            <a:spAutoFit/>
          </a:bodyPr>
          <a:lstStyle/>
          <a:p>
            <a:r>
              <a:rPr lang="en-US" sz="4400" dirty="0" smtClean="0">
                <a:latin typeface="+mj-lt"/>
              </a:rPr>
              <a:t>Halifax</a:t>
            </a:r>
            <a:r>
              <a:rPr lang="en-US" sz="4400" dirty="0" smtClean="0"/>
              <a:t>, Nova Scotia, Canada</a:t>
            </a:r>
            <a:endParaRPr lang="en-US" sz="4400" dirty="0"/>
          </a:p>
        </p:txBody>
      </p:sp>
      <p:pic>
        <p:nvPicPr>
          <p:cNvPr id="57345" name="Picture 1" descr="CEA25ACC-27D2-428D-A31E-19D1AB2C9BAE@eastlink"/>
          <p:cNvPicPr>
            <a:picLocks noChangeAspect="1" noChangeArrowheads="1"/>
          </p:cNvPicPr>
          <p:nvPr/>
        </p:nvPicPr>
        <p:blipFill>
          <a:blip r:embed="rId5" cstate="print"/>
          <a:srcRect/>
          <a:stretch>
            <a:fillRect/>
          </a:stretch>
        </p:blipFill>
        <p:spPr bwMode="auto">
          <a:xfrm>
            <a:off x="3124200" y="1295400"/>
            <a:ext cx="3086100" cy="2286000"/>
          </a:xfrm>
          <a:prstGeom prst="rect">
            <a:avLst/>
          </a:prstGeom>
          <a:noFill/>
          <a:ln w="9525">
            <a:noFill/>
            <a:miter lim="800000"/>
            <a:headEnd/>
            <a:tailEnd/>
          </a:ln>
        </p:spPr>
      </p:pic>
      <p:pic>
        <p:nvPicPr>
          <p:cNvPr id="63489" name="Picture 1" descr="C773E4F5-BCBC-457D-BEE9-ECC9E1276116@eastlink"/>
          <p:cNvPicPr>
            <a:picLocks noChangeAspect="1" noChangeArrowheads="1"/>
          </p:cNvPicPr>
          <p:nvPr/>
        </p:nvPicPr>
        <p:blipFill>
          <a:blip r:embed="rId6" cstate="print"/>
          <a:srcRect/>
          <a:stretch>
            <a:fillRect/>
          </a:stretch>
        </p:blipFill>
        <p:spPr bwMode="auto">
          <a:xfrm>
            <a:off x="6629400" y="914400"/>
            <a:ext cx="2324100" cy="3048000"/>
          </a:xfrm>
          <a:prstGeom prst="rect">
            <a:avLst/>
          </a:prstGeom>
          <a:noFill/>
          <a:ln w="9525">
            <a:noFill/>
            <a:miter lim="800000"/>
            <a:headEnd/>
            <a:tailEnd/>
          </a:ln>
        </p:spPr>
      </p:pic>
      <p:pic>
        <p:nvPicPr>
          <p:cNvPr id="63490" name="Picture 2" descr="579B3DAE-FCC7-45DC-B015-27AFEDBB882E@eastlink"/>
          <p:cNvPicPr>
            <a:picLocks noChangeAspect="1" noChangeArrowheads="1"/>
          </p:cNvPicPr>
          <p:nvPr/>
        </p:nvPicPr>
        <p:blipFill>
          <a:blip r:embed="rId7" cstate="print"/>
          <a:srcRect/>
          <a:stretch>
            <a:fillRect/>
          </a:stretch>
        </p:blipFill>
        <p:spPr bwMode="auto">
          <a:xfrm>
            <a:off x="457200" y="926592"/>
            <a:ext cx="23241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304800" y="304800"/>
            <a:ext cx="8001000" cy="769441"/>
          </a:xfrm>
          <a:prstGeom prst="rect">
            <a:avLst/>
          </a:prstGeom>
          <a:noFill/>
          <a:ln w="9525">
            <a:noFill/>
            <a:miter lim="800000"/>
            <a:headEnd/>
            <a:tailEnd/>
          </a:ln>
          <a:effectLst/>
        </p:spPr>
        <p:txBody>
          <a:bodyPr wrap="square">
            <a:spAutoFit/>
          </a:bodyPr>
          <a:lstStyle/>
          <a:p>
            <a:pPr algn="ctr">
              <a:spcBef>
                <a:spcPct val="50000"/>
              </a:spcBef>
            </a:pPr>
            <a:r>
              <a:rPr lang="en-US" sz="4400" dirty="0">
                <a:latin typeface="+mj-lt"/>
              </a:rPr>
              <a:t>Olfactory </a:t>
            </a:r>
            <a:r>
              <a:rPr lang="en-US" sz="4400" dirty="0" smtClean="0">
                <a:latin typeface="+mj-lt"/>
              </a:rPr>
              <a:t>Nerve (CN I)</a:t>
            </a:r>
            <a:endParaRPr lang="en-US" sz="4400" dirty="0">
              <a:latin typeface="+mj-lt"/>
            </a:endParaRPr>
          </a:p>
        </p:txBody>
      </p:sp>
      <p:sp>
        <p:nvSpPr>
          <p:cNvPr id="90117" name="Text Box 5"/>
          <p:cNvSpPr txBox="1">
            <a:spLocks noChangeArrowheads="1"/>
          </p:cNvSpPr>
          <p:nvPr/>
        </p:nvSpPr>
        <p:spPr bwMode="auto">
          <a:xfrm>
            <a:off x="2743200" y="4648200"/>
            <a:ext cx="3733800" cy="461665"/>
          </a:xfrm>
          <a:prstGeom prst="rect">
            <a:avLst/>
          </a:prstGeom>
          <a:noFill/>
          <a:ln w="9525">
            <a:noFill/>
            <a:miter lim="800000"/>
            <a:headEnd/>
            <a:tailEnd/>
          </a:ln>
          <a:effectLst/>
        </p:spPr>
        <p:txBody>
          <a:bodyPr wrap="square">
            <a:spAutoFit/>
          </a:bodyPr>
          <a:lstStyle/>
          <a:p>
            <a:pPr>
              <a:spcBef>
                <a:spcPct val="50000"/>
              </a:spcBef>
            </a:pPr>
            <a:r>
              <a:rPr lang="en-US" sz="2400" dirty="0" smtClean="0"/>
              <a:t>There is a test kit available</a:t>
            </a:r>
            <a:endParaRPr lang="en-US" sz="2400" dirty="0"/>
          </a:p>
        </p:txBody>
      </p:sp>
      <p:sp>
        <p:nvSpPr>
          <p:cNvPr id="6" name="TextBox 5"/>
          <p:cNvSpPr txBox="1"/>
          <p:nvPr/>
        </p:nvSpPr>
        <p:spPr>
          <a:xfrm>
            <a:off x="152400" y="5715000"/>
            <a:ext cx="8763000" cy="646331"/>
          </a:xfrm>
          <a:prstGeom prst="rect">
            <a:avLst/>
          </a:prstGeom>
          <a:noFill/>
        </p:spPr>
        <p:txBody>
          <a:bodyPr wrap="square" rtlCol="0">
            <a:spAutoFit/>
          </a:bodyPr>
          <a:lstStyle/>
          <a:p>
            <a:r>
              <a:rPr lang="en-US" dirty="0" err="1" smtClean="0"/>
              <a:t>Chalouhi</a:t>
            </a:r>
            <a:r>
              <a:rPr lang="en-US" dirty="0" smtClean="0"/>
              <a:t> C, </a:t>
            </a:r>
            <a:r>
              <a:rPr lang="en-US" dirty="0" err="1" smtClean="0"/>
              <a:t>Faulcon</a:t>
            </a:r>
            <a:r>
              <a:rPr lang="en-US" dirty="0" smtClean="0"/>
              <a:t> P, Le </a:t>
            </a:r>
            <a:r>
              <a:rPr lang="en-US" dirty="0" err="1" smtClean="0"/>
              <a:t>Bihan</a:t>
            </a:r>
            <a:r>
              <a:rPr lang="en-US" dirty="0" smtClean="0"/>
              <a:t> C, Hertz-Pannier L, </a:t>
            </a:r>
            <a:r>
              <a:rPr lang="en-US" dirty="0" err="1" smtClean="0"/>
              <a:t>Bonfils</a:t>
            </a:r>
            <a:r>
              <a:rPr lang="en-US" dirty="0" smtClean="0"/>
              <a:t> P, </a:t>
            </a:r>
            <a:r>
              <a:rPr lang="en-US" dirty="0" err="1" smtClean="0"/>
              <a:t>Abadie</a:t>
            </a:r>
            <a:r>
              <a:rPr lang="en-US" dirty="0" smtClean="0"/>
              <a:t> V. Olfactory evaluation in children: application to the CHARGE syndrome.  Pediatrics 2005</a:t>
            </a:r>
            <a:endParaRPr lang="en-US" dirty="0"/>
          </a:p>
        </p:txBody>
      </p:sp>
      <p:pic>
        <p:nvPicPr>
          <p:cNvPr id="36866" name="Picture 2" descr="http://nursingcrib.com/wp-content/uploads/Olfactory_sense.gif?9d7bd4">
            <a:hlinkClick r:id="rId2"/>
          </p:cNvPr>
          <p:cNvPicPr>
            <a:picLocks noChangeAspect="1" noChangeArrowheads="1"/>
          </p:cNvPicPr>
          <p:nvPr/>
        </p:nvPicPr>
        <p:blipFill>
          <a:blip r:embed="rId3" cstate="print"/>
          <a:srcRect/>
          <a:stretch>
            <a:fillRect/>
          </a:stretch>
        </p:blipFill>
        <p:spPr bwMode="auto">
          <a:xfrm>
            <a:off x="2743200" y="1447800"/>
            <a:ext cx="3219450" cy="28575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953000" y="4419600"/>
            <a:ext cx="3886200" cy="571500"/>
          </a:xfrm>
        </p:spPr>
        <p:txBody>
          <a:bodyPr/>
          <a:lstStyle/>
          <a:p>
            <a:r>
              <a:rPr lang="en-US" sz="2000"/>
              <a:t>Retinal Nerve Coloboma</a:t>
            </a:r>
          </a:p>
        </p:txBody>
      </p:sp>
      <p:pic>
        <p:nvPicPr>
          <p:cNvPr id="75779" name="Picture 3" descr="E:\RetinaNerveColoboma.bmp"/>
          <p:cNvPicPr>
            <a:picLocks noChangeAspect="1" noChangeArrowheads="1"/>
          </p:cNvPicPr>
          <p:nvPr/>
        </p:nvPicPr>
        <p:blipFill>
          <a:blip r:embed="rId2" cstate="print"/>
          <a:srcRect/>
          <a:stretch>
            <a:fillRect/>
          </a:stretch>
        </p:blipFill>
        <p:spPr bwMode="auto">
          <a:xfrm>
            <a:off x="4800600" y="1219200"/>
            <a:ext cx="4191000" cy="3143250"/>
          </a:xfrm>
          <a:prstGeom prst="rect">
            <a:avLst/>
          </a:prstGeom>
          <a:noFill/>
        </p:spPr>
      </p:pic>
      <p:graphicFrame>
        <p:nvGraphicFramePr>
          <p:cNvPr id="75846" name="Group 70"/>
          <p:cNvGraphicFramePr>
            <a:graphicFrameLocks noGrp="1"/>
          </p:cNvGraphicFramePr>
          <p:nvPr/>
        </p:nvGraphicFramePr>
        <p:xfrm>
          <a:off x="228600" y="1717675"/>
          <a:ext cx="4343400" cy="2168525"/>
        </p:xfrm>
        <a:graphic>
          <a:graphicData uri="http://schemas.openxmlformats.org/drawingml/2006/table">
            <a:tbl>
              <a:tblPr>
                <a:tableStyleId>{2D5ABB26-0587-4C30-8999-92F81FD0307C}</a:tableStyleId>
              </a:tblPr>
              <a:tblGrid>
                <a:gridCol w="2133600"/>
                <a:gridCol w="2209800"/>
              </a:tblGrid>
              <a:tr h="1066800">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800" u="none" strike="noStrike" cap="none" normalizeH="0" baseline="0" dirty="0" smtClean="0">
                          <a:ln>
                            <a:noFill/>
                          </a:ln>
                          <a:effectLst/>
                        </a:rPr>
                        <a:t>II</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smtClean="0">
                          <a:ln>
                            <a:noFill/>
                          </a:ln>
                          <a:effectLst/>
                        </a:rPr>
                        <a:t>Optic</a:t>
                      </a:r>
                      <a:endParaRPr kumimoji="0" lang="en-US" sz="2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01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smtClean="0">
                          <a:ln>
                            <a:noFill/>
                          </a:ln>
                          <a:effectLst/>
                        </a:rPr>
                        <a:t>III, IV, VI</a:t>
                      </a:r>
                      <a:endParaRPr kumimoji="0" lang="en-US" sz="2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u="none" strike="noStrike" cap="none" normalizeH="0" baseline="0" dirty="0" smtClean="0">
                          <a:ln>
                            <a:noFill/>
                          </a:ln>
                          <a:effectLst/>
                        </a:rPr>
                        <a:t>Eye muscle movement</a:t>
                      </a:r>
                      <a:endParaRPr kumimoji="0" lang="en-US" sz="2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5841" name="Rectangle 65"/>
          <p:cNvSpPr>
            <a:spLocks noChangeArrowheads="1"/>
          </p:cNvSpPr>
          <p:nvPr/>
        </p:nvSpPr>
        <p:spPr bwMode="auto">
          <a:xfrm>
            <a:off x="1112383" y="152400"/>
            <a:ext cx="6888617" cy="769441"/>
          </a:xfrm>
          <a:prstGeom prst="rect">
            <a:avLst/>
          </a:prstGeom>
          <a:noFill/>
          <a:ln w="9525">
            <a:noFill/>
            <a:miter lim="800000"/>
            <a:headEnd/>
            <a:tailEnd/>
          </a:ln>
          <a:effectLst/>
        </p:spPr>
        <p:txBody>
          <a:bodyPr wrap="none">
            <a:spAutoFit/>
          </a:bodyPr>
          <a:lstStyle/>
          <a:p>
            <a:r>
              <a:rPr lang="en-US" sz="4400" dirty="0">
                <a:latin typeface="+mj-lt"/>
              </a:rPr>
              <a:t>The Cranial Nerves of the Eye</a:t>
            </a:r>
          </a:p>
        </p:txBody>
      </p:sp>
      <p:sp>
        <p:nvSpPr>
          <p:cNvPr id="75847" name="Text Box 71"/>
          <p:cNvSpPr txBox="1">
            <a:spLocks noChangeArrowheads="1"/>
          </p:cNvSpPr>
          <p:nvPr/>
        </p:nvSpPr>
        <p:spPr bwMode="auto">
          <a:xfrm>
            <a:off x="228600" y="4724400"/>
            <a:ext cx="8686800" cy="946150"/>
          </a:xfrm>
          <a:prstGeom prst="rect">
            <a:avLst/>
          </a:prstGeom>
          <a:noFill/>
          <a:ln w="9525">
            <a:noFill/>
            <a:miter lim="800000"/>
            <a:headEnd/>
            <a:tailEnd/>
          </a:ln>
          <a:effectLst/>
        </p:spPr>
        <p:txBody>
          <a:bodyPr>
            <a:spAutoFit/>
          </a:bodyPr>
          <a:lstStyle/>
          <a:p>
            <a:pPr algn="ctr">
              <a:spcBef>
                <a:spcPct val="50000"/>
              </a:spcBef>
            </a:pPr>
            <a:r>
              <a:rPr lang="en-US" b="1" i="1" dirty="0"/>
              <a:t>In CHARGE syndrome visual perception (II) affected, less often eye movement.</a:t>
            </a:r>
          </a:p>
        </p:txBody>
      </p:sp>
      <p:sp>
        <p:nvSpPr>
          <p:cNvPr id="7" name="TextBox 6"/>
          <p:cNvSpPr txBox="1"/>
          <p:nvPr/>
        </p:nvSpPr>
        <p:spPr>
          <a:xfrm>
            <a:off x="1143000" y="5943600"/>
            <a:ext cx="7162800" cy="646331"/>
          </a:xfrm>
          <a:prstGeom prst="rect">
            <a:avLst/>
          </a:prstGeom>
          <a:noFill/>
        </p:spPr>
        <p:txBody>
          <a:bodyPr wrap="square" rtlCol="0">
            <a:spAutoFit/>
          </a:bodyPr>
          <a:lstStyle/>
          <a:p>
            <a:r>
              <a:rPr lang="en-US" dirty="0" err="1" smtClean="0"/>
              <a:t>McMain</a:t>
            </a:r>
            <a:r>
              <a:rPr lang="en-US" dirty="0" smtClean="0"/>
              <a:t> K, Blake K, Smith I, Johnson J, Wood E, Tremblay R, </a:t>
            </a:r>
            <a:r>
              <a:rPr lang="en-US" dirty="0" err="1" smtClean="0"/>
              <a:t>Robitaille</a:t>
            </a:r>
            <a:r>
              <a:rPr lang="en-US" dirty="0" smtClean="0"/>
              <a:t> J. </a:t>
            </a:r>
          </a:p>
          <a:p>
            <a:r>
              <a:rPr lang="en-US" dirty="0" smtClean="0"/>
              <a:t>Ocular features of CHARGE syndrome. 2008 Oct;12(5):460-5.</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Eyes are at Risk With Facial Palsy</a:t>
            </a:r>
            <a:endParaRPr lang="en-US" dirty="0"/>
          </a:p>
        </p:txBody>
      </p:sp>
      <p:pic>
        <p:nvPicPr>
          <p:cNvPr id="137218" name="Picture 2" descr="H:\Ped_Blake\CHARGE - ALL FOLDERS &amp; FILES\Makenzie 2006 age 8\no1.jpg"/>
          <p:cNvPicPr>
            <a:picLocks noChangeAspect="1" noChangeArrowheads="1"/>
          </p:cNvPicPr>
          <p:nvPr/>
        </p:nvPicPr>
        <p:blipFill>
          <a:blip r:embed="rId3" cstate="print"/>
          <a:srcRect/>
          <a:stretch>
            <a:fillRect/>
          </a:stretch>
        </p:blipFill>
        <p:spPr bwMode="auto">
          <a:xfrm>
            <a:off x="381000" y="1219200"/>
            <a:ext cx="3576109" cy="5376609"/>
          </a:xfrm>
          <a:prstGeom prst="rect">
            <a:avLst/>
          </a:prstGeom>
          <a:noFill/>
        </p:spPr>
      </p:pic>
      <p:sp>
        <p:nvSpPr>
          <p:cNvPr id="4" name="TextBox 3"/>
          <p:cNvSpPr txBox="1"/>
          <p:nvPr/>
        </p:nvSpPr>
        <p:spPr>
          <a:xfrm>
            <a:off x="4648200" y="1371600"/>
            <a:ext cx="2667000" cy="1200329"/>
          </a:xfrm>
          <a:prstGeom prst="rect">
            <a:avLst/>
          </a:prstGeom>
          <a:noFill/>
        </p:spPr>
        <p:txBody>
          <a:bodyPr wrap="square" rtlCol="0">
            <a:spAutoFit/>
          </a:bodyPr>
          <a:lstStyle/>
          <a:p>
            <a:pPr marL="233363" indent="-233363">
              <a:buFont typeface="Arial" pitchFamily="34" charset="0"/>
              <a:buChar char="•"/>
            </a:pPr>
            <a:r>
              <a:rPr lang="en-US" sz="2400" dirty="0" smtClean="0"/>
              <a:t>Dry eye</a:t>
            </a:r>
          </a:p>
          <a:p>
            <a:pPr marL="233363" indent="-233363">
              <a:buFont typeface="Arial" pitchFamily="34" charset="0"/>
              <a:buChar char="•"/>
            </a:pPr>
            <a:r>
              <a:rPr lang="en-US" sz="2400" dirty="0" smtClean="0"/>
              <a:t>Damaged cornea</a:t>
            </a:r>
          </a:p>
          <a:p>
            <a:pPr marL="233363" indent="-233363">
              <a:buFont typeface="Arial" pitchFamily="34" charset="0"/>
              <a:buChar char="•"/>
            </a:pPr>
            <a:r>
              <a:rPr lang="en-US" sz="2400" dirty="0" smtClean="0"/>
              <a:t>Light sensitivity</a:t>
            </a:r>
            <a:endParaRPr lang="en-US" sz="2400" dirty="0"/>
          </a:p>
        </p:txBody>
      </p:sp>
      <p:pic>
        <p:nvPicPr>
          <p:cNvPr id="8" name="Picture 7" descr="suturegroove_sketch2.jpg"/>
          <p:cNvPicPr>
            <a:picLocks noChangeAspect="1"/>
          </p:cNvPicPr>
          <p:nvPr/>
        </p:nvPicPr>
        <p:blipFill>
          <a:blip r:embed="rId4" cstate="print"/>
          <a:stretch>
            <a:fillRect/>
          </a:stretch>
        </p:blipFill>
        <p:spPr>
          <a:xfrm>
            <a:off x="4114800" y="4343400"/>
            <a:ext cx="2317247" cy="1789430"/>
          </a:xfrm>
          <a:prstGeom prst="rect">
            <a:avLst/>
          </a:prstGeom>
        </p:spPr>
      </p:pic>
      <p:pic>
        <p:nvPicPr>
          <p:cNvPr id="9" name="Picture 8" descr="XU8K5274.JPG"/>
          <p:cNvPicPr>
            <a:picLocks noChangeAspect="1"/>
          </p:cNvPicPr>
          <p:nvPr/>
        </p:nvPicPr>
        <p:blipFill>
          <a:blip r:embed="rId5" cstate="print"/>
          <a:stretch>
            <a:fillRect/>
          </a:stretch>
        </p:blipFill>
        <p:spPr>
          <a:xfrm>
            <a:off x="6638561" y="4343400"/>
            <a:ext cx="2429239" cy="1792224"/>
          </a:xfrm>
          <a:prstGeom prst="rect">
            <a:avLst/>
          </a:prstGeom>
        </p:spPr>
      </p:pic>
      <p:sp>
        <p:nvSpPr>
          <p:cNvPr id="7" name="TextBox 6"/>
          <p:cNvSpPr txBox="1"/>
          <p:nvPr/>
        </p:nvSpPr>
        <p:spPr>
          <a:xfrm>
            <a:off x="4953000" y="3657600"/>
            <a:ext cx="3429000" cy="430887"/>
          </a:xfrm>
          <a:prstGeom prst="rect">
            <a:avLst/>
          </a:prstGeom>
          <a:noFill/>
        </p:spPr>
        <p:txBody>
          <a:bodyPr wrap="square" rtlCol="0">
            <a:spAutoFit/>
          </a:bodyPr>
          <a:lstStyle/>
          <a:p>
            <a:r>
              <a:rPr lang="en-US" sz="2200" dirty="0" smtClean="0"/>
              <a:t>Using weights in the eyelids</a:t>
            </a:r>
            <a:endParaRPr lang="en-US" sz="22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1027" descr="C:\My Pictures\Cranial Nerve and Brain\Trigeminal.jpg"/>
          <p:cNvPicPr>
            <a:picLocks noChangeAspect="1" noChangeArrowheads="1"/>
          </p:cNvPicPr>
          <p:nvPr/>
        </p:nvPicPr>
        <p:blipFill>
          <a:blip r:embed="rId2" cstate="print"/>
          <a:srcRect/>
          <a:stretch>
            <a:fillRect/>
          </a:stretch>
        </p:blipFill>
        <p:spPr bwMode="auto">
          <a:xfrm>
            <a:off x="990600" y="717550"/>
            <a:ext cx="7086600" cy="5378450"/>
          </a:xfrm>
          <a:prstGeom prst="rect">
            <a:avLst/>
          </a:prstGeom>
          <a:noFill/>
        </p:spPr>
      </p:pic>
      <p:sp>
        <p:nvSpPr>
          <p:cNvPr id="102402" name="Text Box 1026"/>
          <p:cNvSpPr txBox="1">
            <a:spLocks noChangeArrowheads="1"/>
          </p:cNvSpPr>
          <p:nvPr/>
        </p:nvSpPr>
        <p:spPr bwMode="auto">
          <a:xfrm>
            <a:off x="838200" y="0"/>
            <a:ext cx="7315200" cy="769441"/>
          </a:xfrm>
          <a:prstGeom prst="rect">
            <a:avLst/>
          </a:prstGeom>
          <a:noFill/>
          <a:ln w="9525">
            <a:noFill/>
            <a:miter lim="800000"/>
            <a:headEnd/>
            <a:tailEnd/>
          </a:ln>
          <a:effectLst/>
        </p:spPr>
        <p:txBody>
          <a:bodyPr>
            <a:spAutoFit/>
          </a:bodyPr>
          <a:lstStyle/>
          <a:p>
            <a:pPr algn="ctr">
              <a:spcBef>
                <a:spcPct val="50000"/>
              </a:spcBef>
            </a:pPr>
            <a:r>
              <a:rPr lang="en-US" sz="4400" dirty="0">
                <a:latin typeface="+mj-lt"/>
              </a:rPr>
              <a:t>Trigeminal Nerve (CN V)</a:t>
            </a:r>
          </a:p>
        </p:txBody>
      </p:sp>
      <p:sp>
        <p:nvSpPr>
          <p:cNvPr id="102404" name="Text Box 1028"/>
          <p:cNvSpPr txBox="1">
            <a:spLocks noChangeArrowheads="1"/>
          </p:cNvSpPr>
          <p:nvPr/>
        </p:nvSpPr>
        <p:spPr bwMode="auto">
          <a:xfrm>
            <a:off x="152400" y="6080125"/>
            <a:ext cx="8839200" cy="400110"/>
          </a:xfrm>
          <a:prstGeom prst="rect">
            <a:avLst/>
          </a:prstGeom>
          <a:noFill/>
          <a:ln w="9525">
            <a:noFill/>
            <a:miter lim="800000"/>
            <a:headEnd/>
            <a:tailEnd/>
          </a:ln>
          <a:effectLst/>
        </p:spPr>
        <p:txBody>
          <a:bodyPr>
            <a:spAutoFit/>
          </a:bodyPr>
          <a:lstStyle/>
          <a:p>
            <a:pPr algn="ctr">
              <a:spcBef>
                <a:spcPct val="50000"/>
              </a:spcBef>
            </a:pPr>
            <a:r>
              <a:rPr lang="en-US" sz="2000" i="1" dirty="0"/>
              <a:t>Tenth Edition</a:t>
            </a:r>
            <a:r>
              <a:rPr lang="en-US" sz="2000" dirty="0"/>
              <a:t> Grant’s Atlas of </a:t>
            </a:r>
            <a:r>
              <a:rPr lang="en-US" sz="2000" dirty="0" smtClean="0"/>
              <a:t>Anatomy</a:t>
            </a:r>
            <a:endParaRPr lang="en-US" sz="2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074"/>
          <p:cNvSpPr>
            <a:spLocks noGrp="1" noChangeArrowheads="1"/>
          </p:cNvSpPr>
          <p:nvPr>
            <p:ph type="title"/>
          </p:nvPr>
        </p:nvSpPr>
        <p:spPr>
          <a:xfrm>
            <a:off x="6172200" y="2743200"/>
            <a:ext cx="2743200" cy="1447800"/>
          </a:xfrm>
        </p:spPr>
        <p:txBody>
          <a:bodyPr/>
          <a:lstStyle/>
          <a:p>
            <a:r>
              <a:rPr lang="en-US" sz="2800" dirty="0"/>
              <a:t>Feeding issues are often severe.</a:t>
            </a:r>
          </a:p>
        </p:txBody>
      </p:sp>
      <p:pic>
        <p:nvPicPr>
          <p:cNvPr id="105475" name="Picture 3075" descr="C:\WINDOWS\Profiles\Lisa Weir\Desktop\temp pics\Kennedy.ppt\16_doublepump.jpg"/>
          <p:cNvPicPr>
            <a:picLocks noGrp="1" noChangeAspect="1" noChangeArrowheads="1"/>
          </p:cNvPicPr>
          <p:nvPr>
            <p:ph idx="1"/>
          </p:nvPr>
        </p:nvPicPr>
        <p:blipFill>
          <a:blip r:embed="rId2" cstate="print"/>
          <a:srcRect/>
          <a:stretch>
            <a:fillRect/>
          </a:stretch>
        </p:blipFill>
        <p:spPr>
          <a:xfrm>
            <a:off x="381000" y="1447800"/>
            <a:ext cx="5715000" cy="4060825"/>
          </a:xfrm>
        </p:spPr>
      </p:pic>
      <p:sp>
        <p:nvSpPr>
          <p:cNvPr id="105477" name="Rectangle 3077"/>
          <p:cNvSpPr>
            <a:spLocks noChangeArrowheads="1"/>
          </p:cNvSpPr>
          <p:nvPr/>
        </p:nvSpPr>
        <p:spPr bwMode="auto">
          <a:xfrm>
            <a:off x="381000" y="5715000"/>
            <a:ext cx="5715000" cy="461665"/>
          </a:xfrm>
          <a:prstGeom prst="rect">
            <a:avLst/>
          </a:prstGeom>
          <a:noFill/>
          <a:ln w="9525">
            <a:noFill/>
            <a:miter lim="800000"/>
            <a:headEnd/>
            <a:tailEnd/>
          </a:ln>
          <a:effectLst/>
        </p:spPr>
        <p:txBody>
          <a:bodyPr wrap="square">
            <a:spAutoFit/>
          </a:bodyPr>
          <a:lstStyle/>
          <a:p>
            <a:pPr algn="ctr"/>
            <a:r>
              <a:rPr lang="en-US" sz="2400" dirty="0"/>
              <a:t>Two friends, MC and KW, having lunch</a:t>
            </a:r>
            <a:r>
              <a:rPr lang="en-US" sz="2400" dirty="0" smtClean="0"/>
              <a:t>.</a:t>
            </a:r>
            <a:endParaRPr lang="en-US" sz="2400" dirty="0"/>
          </a:p>
        </p:txBody>
      </p:sp>
      <p:sp>
        <p:nvSpPr>
          <p:cNvPr id="105478" name="Text Box 3078"/>
          <p:cNvSpPr txBox="1">
            <a:spLocks noChangeArrowheads="1"/>
          </p:cNvSpPr>
          <p:nvPr/>
        </p:nvSpPr>
        <p:spPr bwMode="auto">
          <a:xfrm>
            <a:off x="76200" y="76200"/>
            <a:ext cx="8991600" cy="1446550"/>
          </a:xfrm>
          <a:prstGeom prst="rect">
            <a:avLst/>
          </a:prstGeom>
          <a:noFill/>
          <a:ln w="9525">
            <a:noFill/>
            <a:miter lim="800000"/>
            <a:headEnd/>
            <a:tailEnd/>
          </a:ln>
          <a:effectLst/>
        </p:spPr>
        <p:txBody>
          <a:bodyPr wrap="square">
            <a:spAutoFit/>
          </a:bodyPr>
          <a:lstStyle/>
          <a:p>
            <a:pPr algn="ctr">
              <a:spcBef>
                <a:spcPct val="50000"/>
              </a:spcBef>
            </a:pPr>
            <a:r>
              <a:rPr lang="en-US" sz="4400" dirty="0">
                <a:latin typeface="+mj-lt"/>
              </a:rPr>
              <a:t>Muscles of Mastication – </a:t>
            </a:r>
            <a:r>
              <a:rPr lang="en-US" sz="4400" dirty="0" smtClean="0">
                <a:latin typeface="+mj-lt"/>
              </a:rPr>
              <a:t>Cranial </a:t>
            </a:r>
            <a:r>
              <a:rPr lang="en-US" sz="4400" dirty="0">
                <a:latin typeface="+mj-lt"/>
              </a:rPr>
              <a:t>Nerve V</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762000" y="4191000"/>
            <a:ext cx="3110089" cy="2352675"/>
          </a:xfrm>
          <a:prstGeom prst="rect">
            <a:avLst/>
          </a:prstGeom>
          <a:noFill/>
          <a:ln w="9525">
            <a:noFill/>
            <a:miter lim="800000"/>
            <a:headEnd/>
            <a:tailEnd/>
          </a:ln>
          <a:effectLst/>
        </p:spPr>
      </p:pic>
      <p:pic>
        <p:nvPicPr>
          <p:cNvPr id="3" name="Picture 5"/>
          <p:cNvPicPr>
            <a:picLocks noChangeAspect="1" noChangeArrowheads="1"/>
          </p:cNvPicPr>
          <p:nvPr/>
        </p:nvPicPr>
        <p:blipFill>
          <a:blip r:embed="rId3" cstate="print"/>
          <a:srcRect/>
          <a:stretch>
            <a:fillRect/>
          </a:stretch>
        </p:blipFill>
        <p:spPr bwMode="auto">
          <a:xfrm>
            <a:off x="4724400" y="4191000"/>
            <a:ext cx="3200400" cy="2389909"/>
          </a:xfrm>
          <a:prstGeom prst="rect">
            <a:avLst/>
          </a:prstGeom>
          <a:noFill/>
          <a:ln w="9525">
            <a:noFill/>
            <a:miter lim="800000"/>
            <a:headEnd/>
            <a:tailEnd/>
          </a:ln>
          <a:effectLst/>
        </p:spPr>
      </p:pic>
      <p:sp>
        <p:nvSpPr>
          <p:cNvPr id="4" name="TextBox 3"/>
          <p:cNvSpPr txBox="1"/>
          <p:nvPr/>
        </p:nvSpPr>
        <p:spPr>
          <a:xfrm>
            <a:off x="76200" y="152400"/>
            <a:ext cx="8991600" cy="1323439"/>
          </a:xfrm>
          <a:prstGeom prst="rect">
            <a:avLst/>
          </a:prstGeom>
          <a:noFill/>
        </p:spPr>
        <p:txBody>
          <a:bodyPr wrap="square" rtlCol="0">
            <a:spAutoFit/>
          </a:bodyPr>
          <a:lstStyle/>
          <a:p>
            <a:r>
              <a:rPr lang="en-US" sz="4000" dirty="0" smtClean="0"/>
              <a:t>Role of Chd7 in </a:t>
            </a:r>
            <a:r>
              <a:rPr lang="en-US" sz="4000" dirty="0" err="1" smtClean="0"/>
              <a:t>Zebrafish</a:t>
            </a:r>
            <a:r>
              <a:rPr lang="en-US" sz="4000" dirty="0" smtClean="0"/>
              <a:t>: A Model for CHARGE Syndrome. </a:t>
            </a:r>
            <a:r>
              <a:rPr lang="en-US" sz="4000" dirty="0" err="1" smtClean="0"/>
              <a:t>PLoS</a:t>
            </a:r>
            <a:r>
              <a:rPr lang="en-US" sz="4000" dirty="0" smtClean="0"/>
              <a:t> One. 2012;7(2):</a:t>
            </a:r>
            <a:endParaRPr lang="en-US" sz="4000" dirty="0"/>
          </a:p>
        </p:txBody>
      </p:sp>
      <p:sp>
        <p:nvSpPr>
          <p:cNvPr id="5" name="TextBox 4"/>
          <p:cNvSpPr txBox="1"/>
          <p:nvPr/>
        </p:nvSpPr>
        <p:spPr>
          <a:xfrm>
            <a:off x="76200" y="1828800"/>
            <a:ext cx="8839200" cy="1815882"/>
          </a:xfrm>
          <a:prstGeom prst="rect">
            <a:avLst/>
          </a:prstGeom>
          <a:noFill/>
        </p:spPr>
        <p:txBody>
          <a:bodyPr wrap="square" rtlCol="0">
            <a:spAutoFit/>
          </a:bodyPr>
          <a:lstStyle/>
          <a:p>
            <a:r>
              <a:rPr lang="en-US" sz="2800" dirty="0" smtClean="0"/>
              <a:t>Patten SA, Jacobs-</a:t>
            </a:r>
            <a:r>
              <a:rPr lang="en-US" sz="2800" dirty="0" err="1" smtClean="0"/>
              <a:t>McDaniels</a:t>
            </a:r>
            <a:r>
              <a:rPr lang="en-US" sz="2800" dirty="0" smtClean="0"/>
              <a:t> NL, </a:t>
            </a:r>
            <a:r>
              <a:rPr lang="en-US" sz="2800" dirty="0" err="1" smtClean="0"/>
              <a:t>Zaouter</a:t>
            </a:r>
            <a:r>
              <a:rPr lang="en-US" sz="2800" dirty="0" smtClean="0"/>
              <a:t> C, </a:t>
            </a:r>
            <a:r>
              <a:rPr lang="en-US" sz="2800" dirty="0" err="1" smtClean="0"/>
              <a:t>Drapeau</a:t>
            </a:r>
            <a:r>
              <a:rPr lang="en-US" sz="2800" dirty="0" smtClean="0"/>
              <a:t> P, Albertson RC, Moldovan F.</a:t>
            </a:r>
          </a:p>
          <a:p>
            <a:r>
              <a:rPr lang="en-US" sz="2800" dirty="0" smtClean="0"/>
              <a:t>Sainte-Justine Hospital Research Center, Montreal, Quebec, Canada.</a:t>
            </a:r>
            <a:endParaRPr lang="en-US" sz="28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26"/>
          <p:cNvSpPr>
            <a:spLocks noChangeArrowheads="1"/>
          </p:cNvSpPr>
          <p:nvPr/>
        </p:nvSpPr>
        <p:spPr bwMode="auto">
          <a:xfrm>
            <a:off x="1504950" y="152400"/>
            <a:ext cx="6115050" cy="533400"/>
          </a:xfrm>
          <a:prstGeom prst="rect">
            <a:avLst/>
          </a:prstGeom>
          <a:noFill/>
          <a:ln w="9525">
            <a:noFill/>
            <a:miter lim="800000"/>
            <a:headEnd/>
            <a:tailEnd/>
          </a:ln>
          <a:effectLst/>
        </p:spPr>
        <p:txBody>
          <a:bodyPr/>
          <a:lstStyle/>
          <a:p>
            <a:pPr algn="ctr"/>
            <a:r>
              <a:rPr lang="en-US" sz="4400" dirty="0">
                <a:latin typeface="+mj-lt"/>
              </a:rPr>
              <a:t>Cranial Nerve VII</a:t>
            </a:r>
            <a:r>
              <a:rPr lang="en-US" sz="4400" dirty="0">
                <a:solidFill>
                  <a:schemeClr val="tx1"/>
                </a:solidFill>
                <a:latin typeface="+mj-lt"/>
              </a:rPr>
              <a:t> </a:t>
            </a:r>
            <a:r>
              <a:rPr lang="en-US" sz="4400" dirty="0">
                <a:latin typeface="+mj-lt"/>
              </a:rPr>
              <a:t>-</a:t>
            </a:r>
            <a:r>
              <a:rPr lang="en-US" sz="4400" dirty="0">
                <a:solidFill>
                  <a:schemeClr val="tx1"/>
                </a:solidFill>
                <a:latin typeface="+mj-lt"/>
              </a:rPr>
              <a:t> </a:t>
            </a:r>
            <a:r>
              <a:rPr lang="en-US" sz="4400" dirty="0">
                <a:latin typeface="+mj-lt"/>
              </a:rPr>
              <a:t>Facial</a:t>
            </a:r>
          </a:p>
        </p:txBody>
      </p:sp>
      <p:grpSp>
        <p:nvGrpSpPr>
          <p:cNvPr id="2" name="Group 1033"/>
          <p:cNvGrpSpPr>
            <a:grpSpLocks/>
          </p:cNvGrpSpPr>
          <p:nvPr/>
        </p:nvGrpSpPr>
        <p:grpSpPr bwMode="auto">
          <a:xfrm>
            <a:off x="-838200" y="5670550"/>
            <a:ext cx="6115050" cy="1187450"/>
            <a:chOff x="0" y="1495"/>
            <a:chExt cx="3852" cy="748"/>
          </a:xfrm>
        </p:grpSpPr>
        <p:sp>
          <p:nvSpPr>
            <p:cNvPr id="88070" name="Rectangle 1030"/>
            <p:cNvSpPr>
              <a:spLocks noChangeArrowheads="1"/>
            </p:cNvSpPr>
            <p:nvPr/>
          </p:nvSpPr>
          <p:spPr bwMode="auto">
            <a:xfrm>
              <a:off x="0" y="1495"/>
              <a:ext cx="1103" cy="748"/>
            </a:xfrm>
            <a:prstGeom prst="rect">
              <a:avLst/>
            </a:prstGeom>
            <a:noFill/>
            <a:ln w="9525">
              <a:noFill/>
              <a:miter lim="800000"/>
              <a:headEnd/>
              <a:tailEnd/>
            </a:ln>
            <a:effectLst/>
          </p:spPr>
          <p:txBody>
            <a:bodyPr/>
            <a:lstStyle/>
            <a:p>
              <a:r>
                <a:rPr lang="en-US" sz="2400">
                  <a:solidFill>
                    <a:schemeClr val="tx1"/>
                  </a:solidFill>
                </a:rPr>
                <a:t> </a:t>
              </a:r>
              <a:br>
                <a:rPr lang="en-US" sz="2400">
                  <a:solidFill>
                    <a:schemeClr val="tx1"/>
                  </a:solidFill>
                </a:rPr>
              </a:br>
              <a:endParaRPr lang="en-US" sz="2400">
                <a:solidFill>
                  <a:schemeClr val="tx1"/>
                </a:solidFill>
              </a:endParaRPr>
            </a:p>
          </p:txBody>
        </p:sp>
        <p:sp>
          <p:nvSpPr>
            <p:cNvPr id="88071" name="Rectangle 1031"/>
            <p:cNvSpPr>
              <a:spLocks noChangeArrowheads="1"/>
            </p:cNvSpPr>
            <p:nvPr/>
          </p:nvSpPr>
          <p:spPr bwMode="auto">
            <a:xfrm>
              <a:off x="1103" y="1495"/>
              <a:ext cx="150" cy="748"/>
            </a:xfrm>
            <a:prstGeom prst="rect">
              <a:avLst/>
            </a:prstGeom>
            <a:noFill/>
            <a:ln w="9525">
              <a:noFill/>
              <a:miter lim="800000"/>
              <a:headEnd/>
              <a:tailEnd/>
            </a:ln>
            <a:effectLst/>
          </p:spPr>
          <p:txBody>
            <a:bodyPr/>
            <a:lstStyle/>
            <a:p>
              <a:r>
                <a:rPr lang="en-US" sz="2400">
                  <a:solidFill>
                    <a:schemeClr val="tx1"/>
                  </a:solidFill>
                </a:rPr>
                <a:t> </a:t>
              </a:r>
              <a:br>
                <a:rPr lang="en-US" sz="2400">
                  <a:solidFill>
                    <a:schemeClr val="tx1"/>
                  </a:solidFill>
                </a:rPr>
              </a:br>
              <a:endParaRPr lang="en-US" sz="2400">
                <a:solidFill>
                  <a:schemeClr val="tx1"/>
                </a:solidFill>
              </a:endParaRPr>
            </a:p>
          </p:txBody>
        </p:sp>
        <p:sp>
          <p:nvSpPr>
            <p:cNvPr id="88072" name="Rectangle 1032"/>
            <p:cNvSpPr>
              <a:spLocks noChangeArrowheads="1"/>
            </p:cNvSpPr>
            <p:nvPr/>
          </p:nvSpPr>
          <p:spPr bwMode="auto">
            <a:xfrm>
              <a:off x="1253" y="1495"/>
              <a:ext cx="2599" cy="748"/>
            </a:xfrm>
            <a:prstGeom prst="rect">
              <a:avLst/>
            </a:prstGeom>
            <a:noFill/>
            <a:ln w="9525">
              <a:noFill/>
              <a:miter lim="800000"/>
              <a:headEnd/>
              <a:tailEnd/>
            </a:ln>
            <a:effectLst/>
          </p:spPr>
          <p:txBody>
            <a:bodyPr/>
            <a:lstStyle/>
            <a:p>
              <a:endParaRPr lang="en-US" sz="2400"/>
            </a:p>
          </p:txBody>
        </p:sp>
      </p:grpSp>
      <p:pic>
        <p:nvPicPr>
          <p:cNvPr id="88067" name="Picture 1027" descr="http://info.med.yale.edu/caim/cnerves/resources/pixel.gif"/>
          <p:cNvPicPr>
            <a:picLocks noChangeAspect="1" noChangeArrowheads="1"/>
          </p:cNvPicPr>
          <p:nvPr/>
        </p:nvPicPr>
        <p:blipFill>
          <a:blip r:embed="rId2"/>
          <a:srcRect/>
          <a:stretch>
            <a:fillRect/>
          </a:stretch>
        </p:blipFill>
        <p:spPr bwMode="auto">
          <a:xfrm>
            <a:off x="1598613" y="715963"/>
            <a:ext cx="11112" cy="11112"/>
          </a:xfrm>
          <a:prstGeom prst="rect">
            <a:avLst/>
          </a:prstGeom>
          <a:noFill/>
        </p:spPr>
      </p:pic>
      <p:pic>
        <p:nvPicPr>
          <p:cNvPr id="88069" name="Picture 1029" descr="Figure 7-1. Functional component overview of the facial nerve."/>
          <p:cNvPicPr>
            <a:picLocks noChangeAspect="1" noChangeArrowheads="1"/>
          </p:cNvPicPr>
          <p:nvPr/>
        </p:nvPicPr>
        <p:blipFill>
          <a:blip r:embed="rId3" cstate="print"/>
          <a:srcRect/>
          <a:stretch>
            <a:fillRect/>
          </a:stretch>
        </p:blipFill>
        <p:spPr bwMode="auto">
          <a:xfrm>
            <a:off x="228600" y="1755775"/>
            <a:ext cx="4343400" cy="3305175"/>
          </a:xfrm>
          <a:prstGeom prst="rect">
            <a:avLst/>
          </a:prstGeom>
          <a:noFill/>
        </p:spPr>
      </p:pic>
      <p:sp>
        <p:nvSpPr>
          <p:cNvPr id="88075" name="Text Box 1035"/>
          <p:cNvSpPr txBox="1">
            <a:spLocks noChangeArrowheads="1"/>
          </p:cNvSpPr>
          <p:nvPr/>
        </p:nvSpPr>
        <p:spPr bwMode="auto">
          <a:xfrm>
            <a:off x="304800" y="5867400"/>
            <a:ext cx="8534400" cy="461665"/>
          </a:xfrm>
          <a:prstGeom prst="rect">
            <a:avLst/>
          </a:prstGeom>
          <a:noFill/>
          <a:ln w="9525">
            <a:noFill/>
            <a:miter lim="800000"/>
            <a:headEnd/>
            <a:tailEnd/>
          </a:ln>
          <a:effectLst/>
        </p:spPr>
        <p:txBody>
          <a:bodyPr>
            <a:spAutoFit/>
          </a:bodyPr>
          <a:lstStyle/>
          <a:p>
            <a:pPr algn="ctr">
              <a:spcBef>
                <a:spcPct val="50000"/>
              </a:spcBef>
            </a:pPr>
            <a:r>
              <a:rPr lang="en-US" sz="2400" dirty="0" smtClean="0"/>
              <a:t>Web </a:t>
            </a:r>
            <a:r>
              <a:rPr lang="en-US" sz="2400" dirty="0"/>
              <a:t>Site: http://info.med.yale.edu/caim/cnerves</a:t>
            </a:r>
          </a:p>
        </p:txBody>
      </p:sp>
      <p:pic>
        <p:nvPicPr>
          <p:cNvPr id="88079" name="Picture 1039" descr="C:\My Pictures\Winking boy.jpg"/>
          <p:cNvPicPr>
            <a:picLocks noChangeAspect="1" noChangeArrowheads="1"/>
          </p:cNvPicPr>
          <p:nvPr/>
        </p:nvPicPr>
        <p:blipFill>
          <a:blip r:embed="rId4" cstate="print"/>
          <a:srcRect/>
          <a:stretch>
            <a:fillRect/>
          </a:stretch>
        </p:blipFill>
        <p:spPr bwMode="auto">
          <a:xfrm>
            <a:off x="4953000" y="2057400"/>
            <a:ext cx="4038600" cy="2740025"/>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Mobility &amp; balance in CHARGE has improved with physiotherapy</a:t>
            </a:r>
            <a:endParaRPr lang="en-US" sz="3600" dirty="0"/>
          </a:p>
        </p:txBody>
      </p:sp>
      <p:pic>
        <p:nvPicPr>
          <p:cNvPr id="4" name="Picture 3" descr="IMG_8692.jpeg"/>
          <p:cNvPicPr>
            <a:picLocks noChangeAspect="1"/>
          </p:cNvPicPr>
          <p:nvPr/>
        </p:nvPicPr>
        <p:blipFill>
          <a:blip r:embed="rId2" cstate="print"/>
          <a:stretch>
            <a:fillRect/>
          </a:stretch>
        </p:blipFill>
        <p:spPr>
          <a:xfrm>
            <a:off x="304800" y="1524000"/>
            <a:ext cx="4419600" cy="3314700"/>
          </a:xfrm>
          <a:prstGeom prst="rect">
            <a:avLst/>
          </a:prstGeom>
        </p:spPr>
      </p:pic>
      <p:pic>
        <p:nvPicPr>
          <p:cNvPr id="5" name="Picture 4" descr="IMG_8696.jpeg"/>
          <p:cNvPicPr>
            <a:picLocks noChangeAspect="1"/>
          </p:cNvPicPr>
          <p:nvPr/>
        </p:nvPicPr>
        <p:blipFill>
          <a:blip r:embed="rId3" cstate="print"/>
          <a:stretch>
            <a:fillRect/>
          </a:stretch>
        </p:blipFill>
        <p:spPr>
          <a:xfrm>
            <a:off x="4495800" y="3352800"/>
            <a:ext cx="4343400" cy="3257550"/>
          </a:xfrm>
          <a:prstGeom prst="rect">
            <a:avLst/>
          </a:prstGeom>
        </p:spPr>
      </p:pic>
      <p:sp>
        <p:nvSpPr>
          <p:cNvPr id="7" name="TextBox 6"/>
          <p:cNvSpPr txBox="1"/>
          <p:nvPr/>
        </p:nvSpPr>
        <p:spPr>
          <a:xfrm>
            <a:off x="1143000" y="5181600"/>
            <a:ext cx="2590800" cy="707886"/>
          </a:xfrm>
          <a:prstGeom prst="rect">
            <a:avLst/>
          </a:prstGeom>
          <a:noFill/>
        </p:spPr>
        <p:txBody>
          <a:bodyPr wrap="square" rtlCol="0">
            <a:spAutoFit/>
          </a:bodyPr>
          <a:lstStyle/>
          <a:p>
            <a:pPr algn="ctr"/>
            <a:r>
              <a:rPr lang="en-US" sz="2000" dirty="0" smtClean="0"/>
              <a:t>International CHARGE Conference 2011</a:t>
            </a:r>
            <a:endParaRPr lang="en-US" sz="20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C:\My Pictures\Cranial Nerve and Brain\TempBone Picture.jpg"/>
          <p:cNvPicPr>
            <a:picLocks noChangeAspect="1" noChangeArrowheads="1"/>
          </p:cNvPicPr>
          <p:nvPr/>
        </p:nvPicPr>
        <p:blipFill>
          <a:blip r:embed="rId2" cstate="print"/>
          <a:srcRect/>
          <a:stretch>
            <a:fillRect/>
          </a:stretch>
        </p:blipFill>
        <p:spPr bwMode="auto">
          <a:xfrm>
            <a:off x="457200" y="1458445"/>
            <a:ext cx="8153400" cy="4619625"/>
          </a:xfrm>
          <a:prstGeom prst="rect">
            <a:avLst/>
          </a:prstGeom>
          <a:noFill/>
        </p:spPr>
      </p:pic>
      <p:sp>
        <p:nvSpPr>
          <p:cNvPr id="108547" name="Text Box 3"/>
          <p:cNvSpPr txBox="1">
            <a:spLocks noChangeArrowheads="1"/>
          </p:cNvSpPr>
          <p:nvPr/>
        </p:nvSpPr>
        <p:spPr bwMode="auto">
          <a:xfrm>
            <a:off x="76200" y="76200"/>
            <a:ext cx="8991600" cy="1446550"/>
          </a:xfrm>
          <a:prstGeom prst="rect">
            <a:avLst/>
          </a:prstGeom>
          <a:noFill/>
          <a:ln w="9525">
            <a:noFill/>
            <a:miter lim="800000"/>
            <a:headEnd/>
            <a:tailEnd/>
          </a:ln>
          <a:effectLst/>
        </p:spPr>
        <p:txBody>
          <a:bodyPr wrap="square">
            <a:spAutoFit/>
          </a:bodyPr>
          <a:lstStyle/>
          <a:p>
            <a:pPr algn="ctr">
              <a:spcBef>
                <a:spcPct val="50000"/>
              </a:spcBef>
            </a:pPr>
            <a:r>
              <a:rPr lang="en-US" sz="4400" dirty="0">
                <a:latin typeface="+mj-lt"/>
              </a:rPr>
              <a:t>Temporal </a:t>
            </a:r>
            <a:r>
              <a:rPr lang="en-US" sz="4400" dirty="0" smtClean="0">
                <a:latin typeface="+mj-lt"/>
              </a:rPr>
              <a:t>Bones – Balance &amp; Hearing (CN VIII) </a:t>
            </a:r>
            <a:endParaRPr lang="en-US" sz="4400" dirty="0">
              <a:latin typeface="+mj-lt"/>
            </a:endParaRPr>
          </a:p>
        </p:txBody>
      </p:sp>
      <p:sp>
        <p:nvSpPr>
          <p:cNvPr id="108548" name="Text Box 4"/>
          <p:cNvSpPr txBox="1">
            <a:spLocks noChangeArrowheads="1"/>
          </p:cNvSpPr>
          <p:nvPr/>
        </p:nvSpPr>
        <p:spPr bwMode="auto">
          <a:xfrm>
            <a:off x="152400" y="6153090"/>
            <a:ext cx="8839200" cy="400110"/>
          </a:xfrm>
          <a:prstGeom prst="rect">
            <a:avLst/>
          </a:prstGeom>
          <a:noFill/>
          <a:ln w="9525">
            <a:noFill/>
            <a:miter lim="800000"/>
            <a:headEnd/>
            <a:tailEnd/>
          </a:ln>
          <a:effectLst/>
        </p:spPr>
        <p:txBody>
          <a:bodyPr>
            <a:spAutoFit/>
          </a:bodyPr>
          <a:lstStyle/>
          <a:p>
            <a:pPr algn="ctr">
              <a:spcBef>
                <a:spcPct val="50000"/>
              </a:spcBef>
            </a:pPr>
            <a:r>
              <a:rPr lang="en-US" sz="2000" i="1" dirty="0"/>
              <a:t>Tenth Edition</a:t>
            </a:r>
            <a:r>
              <a:rPr lang="en-US" sz="2000" dirty="0"/>
              <a:t> Grant’s Atlas of </a:t>
            </a:r>
            <a:r>
              <a:rPr lang="en-US" sz="2000" dirty="0" smtClean="0"/>
              <a:t>Anatomy</a:t>
            </a:r>
            <a:endParaRPr lang="en-US" sz="20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311" name="Group 2159"/>
          <p:cNvGraphicFramePr>
            <a:graphicFrameLocks noGrp="1"/>
          </p:cNvGraphicFramePr>
          <p:nvPr/>
        </p:nvGraphicFramePr>
        <p:xfrm>
          <a:off x="457200" y="1447800"/>
          <a:ext cx="8382000" cy="3352800"/>
        </p:xfrm>
        <a:graphic>
          <a:graphicData uri="http://schemas.openxmlformats.org/drawingml/2006/table">
            <a:tbl>
              <a:tblPr/>
              <a:tblGrid>
                <a:gridCol w="1295400"/>
                <a:gridCol w="3962400"/>
                <a:gridCol w="3124200"/>
              </a:tblGrid>
              <a:tr h="406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FF99"/>
                          </a:solidFill>
                          <a:effectLst/>
                          <a:latin typeface="Times New Roman" pitchFamily="18" charset="0"/>
                        </a:rPr>
                        <a:t>Cranial Nerve</a:t>
                      </a:r>
                    </a:p>
                  </a:txBody>
                  <a:tcPr horzOverflow="overflow">
                    <a:lnL w="12700" cap="flat" cmpd="sng" algn="ctr">
                      <a:solidFill>
                        <a:srgbClr val="FFFF99"/>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FF99"/>
                          </a:solidFill>
                          <a:effectLst/>
                          <a:latin typeface="Times New Roman" pitchFamily="18" charset="0"/>
                        </a:rPr>
                        <a:t>Function</a:t>
                      </a:r>
                    </a:p>
                  </a:txBody>
                  <a:tcPr horzOverflow="overflow">
                    <a:lnL w="12700" cap="flat" cmpd="sng" algn="ctr">
                      <a:solidFill>
                        <a:srgbClr val="FFFF99"/>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FF99"/>
                          </a:solidFill>
                          <a:effectLst/>
                          <a:latin typeface="Times New Roman" pitchFamily="18" charset="0"/>
                        </a:rPr>
                        <a:t>Symptom of Dysfunction</a:t>
                      </a:r>
                    </a:p>
                  </a:txBody>
                  <a:tcPr horzOverflow="overflow">
                    <a:lnL w="12700" cap="flat" cmpd="sng" algn="ctr">
                      <a:solidFill>
                        <a:srgbClr val="FFFF99"/>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99"/>
                          </a:solidFill>
                          <a:effectLst/>
                          <a:latin typeface="Times New Roman" pitchFamily="18" charset="0"/>
                        </a:rPr>
                        <a:t>IX</a:t>
                      </a:r>
                    </a:p>
                  </a:txBody>
                  <a:tcPr horzOverflow="overflow">
                    <a:lnL w="12700" cap="flat" cmpd="sng" algn="ctr">
                      <a:solidFill>
                        <a:srgbClr val="FFFF99"/>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99"/>
                          </a:solidFill>
                          <a:effectLst/>
                          <a:latin typeface="Times New Roman" pitchFamily="18" charset="0"/>
                        </a:rPr>
                        <a:t>Taste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99"/>
                          </a:solidFill>
                          <a:effectLst/>
                          <a:latin typeface="Times New Roman" pitchFamily="18" charset="0"/>
                        </a:rPr>
                        <a:t>Salivation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99"/>
                          </a:solidFill>
                          <a:effectLst/>
                          <a:latin typeface="Times New Roman" pitchFamily="18" charset="0"/>
                        </a:rPr>
                        <a:t>Swallowing</a:t>
                      </a:r>
                    </a:p>
                  </a:txBody>
                  <a:tcPr horzOverflow="overflow">
                    <a:lnL w="12700" cap="flat" cmpd="sng" algn="ctr">
                      <a:solidFill>
                        <a:srgbClr val="FFFF99"/>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99"/>
                          </a:solidFill>
                          <a:effectLst/>
                          <a:latin typeface="Times New Roman" pitchFamily="18" charset="0"/>
                        </a:rPr>
                        <a:t>Gag reflex</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99"/>
                          </a:solidFill>
                          <a:effectLst/>
                          <a:latin typeface="Times New Roman" pitchFamily="18" charset="0"/>
                        </a:rPr>
                        <a:t>Swallowing</a:t>
                      </a:r>
                    </a:p>
                  </a:txBody>
                  <a:tcPr horzOverflow="overflow">
                    <a:lnL w="12700" cap="flat" cmpd="sng" algn="ctr">
                      <a:solidFill>
                        <a:srgbClr val="FFFF99"/>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99"/>
                          </a:solidFill>
                          <a:effectLst/>
                          <a:latin typeface="Times New Roman" pitchFamily="18" charset="0"/>
                        </a:rPr>
                        <a:t>X</a:t>
                      </a:r>
                    </a:p>
                  </a:txBody>
                  <a:tcPr horzOverflow="overflow">
                    <a:lnL w="12700" cap="flat" cmpd="sng" algn="ctr">
                      <a:solidFill>
                        <a:srgbClr val="FFFF99"/>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99"/>
                          </a:solidFill>
                          <a:effectLst/>
                          <a:latin typeface="Times New Roman" pitchFamily="18" charset="0"/>
                        </a:rPr>
                        <a:t>Phonation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99"/>
                          </a:solidFill>
                          <a:effectLst/>
                          <a:latin typeface="Times New Roman" pitchFamily="18" charset="0"/>
                        </a:rPr>
                        <a:t>Swallowing</a:t>
                      </a:r>
                    </a:p>
                  </a:txBody>
                  <a:tcPr horzOverflow="overflow">
                    <a:lnL w="12700" cap="flat" cmpd="sng" algn="ctr">
                      <a:solidFill>
                        <a:srgbClr val="FFFF99"/>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99"/>
                          </a:solidFill>
                          <a:effectLst/>
                          <a:latin typeface="Times New Roman" pitchFamily="18" charset="0"/>
                        </a:rPr>
                        <a:t>Gag reflex</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FFFF99"/>
                          </a:solidFill>
                          <a:effectLst/>
                          <a:latin typeface="Times New Roman" pitchFamily="18" charset="0"/>
                        </a:rPr>
                        <a:t>Swallowing</a:t>
                      </a:r>
                    </a:p>
                  </a:txBody>
                  <a:tcPr horzOverflow="overflow">
                    <a:lnL w="12700" cap="flat" cmpd="sng" algn="ctr">
                      <a:solidFill>
                        <a:srgbClr val="FFFF99"/>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FF99"/>
                          </a:solidFill>
                          <a:effectLst/>
                          <a:latin typeface="Times New Roman" pitchFamily="18" charset="0"/>
                        </a:rPr>
                        <a:t>XI</a:t>
                      </a:r>
                    </a:p>
                  </a:txBody>
                  <a:tcPr horzOverflow="overflow">
                    <a:lnL w="12700" cap="flat" cmpd="sng" algn="ctr">
                      <a:solidFill>
                        <a:srgbClr val="FFFF99"/>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FF99"/>
                          </a:solidFill>
                          <a:effectLst/>
                          <a:latin typeface="Times New Roman" pitchFamily="18" charset="0"/>
                        </a:rPr>
                        <a:t>Head and shoulder movement Laryngeal muscles</a:t>
                      </a:r>
                    </a:p>
                  </a:txBody>
                  <a:tcPr horzOverflow="overflow">
                    <a:lnL w="12700" cap="flat" cmpd="sng" algn="ctr">
                      <a:solidFill>
                        <a:srgbClr val="FFFF99"/>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FF99"/>
                          </a:solidFill>
                          <a:effectLst/>
                          <a:latin typeface="Times New Roman" pitchFamily="18" charset="0"/>
                        </a:rPr>
                        <a:t>Shoulder drop</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rgbClr val="FFFF99"/>
                          </a:solidFill>
                          <a:effectLst/>
                          <a:latin typeface="Times New Roman" pitchFamily="18" charset="0"/>
                        </a:rPr>
                        <a:t>Winging scapula</a:t>
                      </a:r>
                    </a:p>
                  </a:txBody>
                  <a:tcPr horzOverflow="overflow">
                    <a:lnL w="12700" cap="flat" cmpd="sng" algn="ctr">
                      <a:solidFill>
                        <a:srgbClr val="FFFF99"/>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noFill/>
                  </a:tcPr>
                </a:tc>
              </a:tr>
            </a:tbl>
          </a:graphicData>
        </a:graphic>
      </p:graphicFrame>
      <p:sp>
        <p:nvSpPr>
          <p:cNvPr id="51308" name="Text Box 2156"/>
          <p:cNvSpPr txBox="1">
            <a:spLocks noChangeArrowheads="1"/>
          </p:cNvSpPr>
          <p:nvPr/>
        </p:nvSpPr>
        <p:spPr bwMode="auto">
          <a:xfrm>
            <a:off x="1066800" y="152400"/>
            <a:ext cx="6934200" cy="769441"/>
          </a:xfrm>
          <a:prstGeom prst="rect">
            <a:avLst/>
          </a:prstGeom>
          <a:noFill/>
          <a:ln w="9525">
            <a:noFill/>
            <a:miter lim="800000"/>
            <a:headEnd/>
            <a:tailEnd/>
          </a:ln>
          <a:effectLst/>
        </p:spPr>
        <p:txBody>
          <a:bodyPr wrap="square">
            <a:spAutoFit/>
          </a:bodyPr>
          <a:lstStyle/>
          <a:p>
            <a:pPr algn="ctr">
              <a:spcBef>
                <a:spcPct val="50000"/>
              </a:spcBef>
            </a:pPr>
            <a:r>
              <a:rPr lang="en-US" sz="4400" dirty="0">
                <a:latin typeface="+mj-lt"/>
              </a:rPr>
              <a:t>Lower Cranial Nerves </a:t>
            </a:r>
            <a:r>
              <a:rPr lang="en-US" sz="4400" dirty="0" smtClean="0">
                <a:latin typeface="+mj-lt"/>
              </a:rPr>
              <a:t>IX-XI</a:t>
            </a:r>
            <a:endParaRPr lang="en-US" sz="4400" dirty="0">
              <a:latin typeface="+mj-lt"/>
            </a:endParaRPr>
          </a:p>
        </p:txBody>
      </p:sp>
      <p:sp>
        <p:nvSpPr>
          <p:cNvPr id="51309" name="Text Box 2157"/>
          <p:cNvSpPr txBox="1">
            <a:spLocks noChangeArrowheads="1"/>
          </p:cNvSpPr>
          <p:nvPr/>
        </p:nvSpPr>
        <p:spPr bwMode="auto">
          <a:xfrm>
            <a:off x="457200" y="5181600"/>
            <a:ext cx="8382000" cy="861774"/>
          </a:xfrm>
          <a:prstGeom prst="rect">
            <a:avLst/>
          </a:prstGeom>
          <a:noFill/>
          <a:ln w="9525">
            <a:noFill/>
            <a:miter lim="800000"/>
            <a:headEnd/>
            <a:tailEnd/>
          </a:ln>
          <a:effectLst/>
        </p:spPr>
        <p:txBody>
          <a:bodyPr>
            <a:spAutoFit/>
          </a:bodyPr>
          <a:lstStyle/>
          <a:p>
            <a:pPr>
              <a:spcBef>
                <a:spcPct val="50000"/>
              </a:spcBef>
            </a:pPr>
            <a:r>
              <a:rPr lang="en-US" sz="2000" dirty="0"/>
              <a:t>IX X XI Cranial Nerves – Abnormality in the </a:t>
            </a:r>
            <a:r>
              <a:rPr lang="en-US" sz="2000" dirty="0" err="1"/>
              <a:t>supranuclear</a:t>
            </a:r>
            <a:r>
              <a:rPr lang="en-US" sz="2000" dirty="0"/>
              <a:t> region.</a:t>
            </a:r>
          </a:p>
          <a:p>
            <a:pPr>
              <a:spcBef>
                <a:spcPct val="50000"/>
              </a:spcBef>
            </a:pPr>
            <a:r>
              <a:rPr lang="en-US" sz="2000" dirty="0"/>
              <a:t>Poor suck – swallow coordination, neonatal brain stem dysfunction (NBSD</a:t>
            </a:r>
            <a:r>
              <a:rPr lang="en-US" sz="2000" dirty="0" smtClean="0"/>
              <a:t>)</a:t>
            </a:r>
            <a:endParaRPr lang="en-US"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05200" y="6324600"/>
            <a:ext cx="2438400" cy="369332"/>
          </a:xfrm>
          <a:prstGeom prst="rect">
            <a:avLst/>
          </a:prstGeom>
          <a:noFill/>
        </p:spPr>
        <p:txBody>
          <a:bodyPr wrap="square" rtlCol="0">
            <a:spAutoFit/>
          </a:bodyPr>
          <a:lstStyle/>
          <a:p>
            <a:r>
              <a:rPr lang="en-US" dirty="0" smtClean="0"/>
              <a:t>No conflict of interest</a:t>
            </a:r>
            <a:endParaRPr lang="en-US" dirty="0"/>
          </a:p>
        </p:txBody>
      </p:sp>
      <p:pic>
        <p:nvPicPr>
          <p:cNvPr id="4" name="Picture 2" descr="http://theoldwiseman.files.wordpress.com/2011/03/cartoon-conflict-of-interest-1.jpg?w=640"/>
          <p:cNvPicPr>
            <a:picLocks noChangeAspect="1" noChangeArrowheads="1"/>
          </p:cNvPicPr>
          <p:nvPr/>
        </p:nvPicPr>
        <p:blipFill>
          <a:blip r:embed="rId2" cstate="print"/>
          <a:srcRect/>
          <a:stretch>
            <a:fillRect/>
          </a:stretch>
        </p:blipFill>
        <p:spPr bwMode="auto">
          <a:xfrm>
            <a:off x="5486400" y="3124200"/>
            <a:ext cx="2533650" cy="3060786"/>
          </a:xfrm>
          <a:prstGeom prst="rect">
            <a:avLst/>
          </a:prstGeom>
          <a:noFill/>
        </p:spPr>
      </p:pic>
      <p:sp>
        <p:nvSpPr>
          <p:cNvPr id="11" name="TextBox 10"/>
          <p:cNvSpPr txBox="1"/>
          <p:nvPr/>
        </p:nvSpPr>
        <p:spPr>
          <a:xfrm>
            <a:off x="609600" y="0"/>
            <a:ext cx="5181600" cy="769441"/>
          </a:xfrm>
          <a:prstGeom prst="rect">
            <a:avLst/>
          </a:prstGeom>
          <a:noFill/>
        </p:spPr>
        <p:txBody>
          <a:bodyPr wrap="square" rtlCol="0">
            <a:spAutoFit/>
          </a:bodyPr>
          <a:lstStyle/>
          <a:p>
            <a:pPr algn="ctr"/>
            <a:r>
              <a:rPr lang="en-US" sz="4400" dirty="0" smtClean="0">
                <a:latin typeface="+mj-lt"/>
              </a:rPr>
              <a:t>Navasota, Texas, US</a:t>
            </a:r>
            <a:endParaRPr lang="en-US" sz="4400" dirty="0">
              <a:latin typeface="+mj-lt"/>
            </a:endParaRPr>
          </a:p>
        </p:txBody>
      </p:sp>
      <p:pic>
        <p:nvPicPr>
          <p:cNvPr id="62466" name="Picture 2" descr="http://www.yourblackworld.net/wp-content/uploads/2013/01/22/texas-map.jpg">
            <a:hlinkClick r:id="rId3"/>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257800" y="-152400"/>
            <a:ext cx="3352800" cy="3352801"/>
          </a:xfrm>
          <a:prstGeom prst="rect">
            <a:avLst/>
          </a:prstGeom>
          <a:noFill/>
        </p:spPr>
      </p:pic>
      <p:pic>
        <p:nvPicPr>
          <p:cNvPr id="62468" name="Picture 4" descr="pt016447-A.jpg"/>
          <p:cNvPicPr>
            <a:picLocks noChangeAspect="1" noChangeArrowheads="1"/>
          </p:cNvPicPr>
          <p:nvPr/>
        </p:nvPicPr>
        <p:blipFill>
          <a:blip r:embed="rId5" cstate="print"/>
          <a:srcRect/>
          <a:stretch>
            <a:fillRect/>
          </a:stretch>
        </p:blipFill>
        <p:spPr bwMode="auto">
          <a:xfrm>
            <a:off x="762000" y="990600"/>
            <a:ext cx="3543300" cy="2362201"/>
          </a:xfrm>
          <a:prstGeom prst="rect">
            <a:avLst/>
          </a:prstGeom>
          <a:noFill/>
        </p:spPr>
      </p:pic>
      <p:pic>
        <p:nvPicPr>
          <p:cNvPr id="62470" name="Picture 6" descr="http://img.allw.mn/www/thumbs/83/326.jpg">
            <a:hlinkClick r:id="rId6"/>
          </p:cNvPr>
          <p:cNvPicPr>
            <a:picLocks noChangeAspect="1" noChangeArrowheads="1"/>
          </p:cNvPicPr>
          <p:nvPr/>
        </p:nvPicPr>
        <p:blipFill>
          <a:blip r:embed="rId7" cstate="print"/>
          <a:srcRect/>
          <a:stretch>
            <a:fillRect/>
          </a:stretch>
        </p:blipFill>
        <p:spPr bwMode="auto">
          <a:xfrm>
            <a:off x="1371600" y="3733800"/>
            <a:ext cx="2997200" cy="22479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My Pictures\cranial9.jpg"/>
          <p:cNvPicPr>
            <a:picLocks noChangeAspect="1" noChangeArrowheads="1"/>
          </p:cNvPicPr>
          <p:nvPr/>
        </p:nvPicPr>
        <p:blipFill>
          <a:blip r:embed="rId2" cstate="print"/>
          <a:srcRect b="34531"/>
          <a:stretch>
            <a:fillRect/>
          </a:stretch>
        </p:blipFill>
        <p:spPr bwMode="auto">
          <a:xfrm>
            <a:off x="457200" y="1339850"/>
            <a:ext cx="5056188" cy="4024313"/>
          </a:xfrm>
          <a:prstGeom prst="rect">
            <a:avLst/>
          </a:prstGeom>
          <a:noFill/>
        </p:spPr>
      </p:pic>
      <p:pic>
        <p:nvPicPr>
          <p:cNvPr id="59395" name="Picture 3" descr="C:\My Pictures\cranialIXa.jpg"/>
          <p:cNvPicPr>
            <a:picLocks noChangeAspect="1" noChangeArrowheads="1"/>
          </p:cNvPicPr>
          <p:nvPr/>
        </p:nvPicPr>
        <p:blipFill>
          <a:blip r:embed="rId3" cstate="print"/>
          <a:srcRect l="2391" r="9164"/>
          <a:stretch>
            <a:fillRect/>
          </a:stretch>
        </p:blipFill>
        <p:spPr bwMode="auto">
          <a:xfrm>
            <a:off x="5791200" y="228600"/>
            <a:ext cx="2819400" cy="3121025"/>
          </a:xfrm>
          <a:prstGeom prst="rect">
            <a:avLst/>
          </a:prstGeom>
          <a:noFill/>
        </p:spPr>
      </p:pic>
      <p:pic>
        <p:nvPicPr>
          <p:cNvPr id="59396" name="Picture 4" descr="C:\My Pictures\cranialnerveIXb.jpg"/>
          <p:cNvPicPr>
            <a:picLocks noChangeAspect="1" noChangeArrowheads="1"/>
          </p:cNvPicPr>
          <p:nvPr/>
        </p:nvPicPr>
        <p:blipFill>
          <a:blip r:embed="rId4" cstate="print"/>
          <a:srcRect r="1279"/>
          <a:stretch>
            <a:fillRect/>
          </a:stretch>
        </p:blipFill>
        <p:spPr bwMode="auto">
          <a:xfrm>
            <a:off x="5765612" y="3608388"/>
            <a:ext cx="2894293" cy="2944812"/>
          </a:xfrm>
          <a:prstGeom prst="rect">
            <a:avLst/>
          </a:prstGeom>
          <a:noFill/>
        </p:spPr>
      </p:pic>
      <p:sp>
        <p:nvSpPr>
          <p:cNvPr id="59397" name="Text Box 5"/>
          <p:cNvSpPr txBox="1">
            <a:spLocks noChangeArrowheads="1"/>
          </p:cNvSpPr>
          <p:nvPr/>
        </p:nvSpPr>
        <p:spPr bwMode="auto">
          <a:xfrm>
            <a:off x="381000" y="304800"/>
            <a:ext cx="4953000" cy="769441"/>
          </a:xfrm>
          <a:prstGeom prst="rect">
            <a:avLst/>
          </a:prstGeom>
          <a:noFill/>
          <a:ln w="9525">
            <a:noFill/>
            <a:miter lim="800000"/>
            <a:headEnd/>
            <a:tailEnd/>
          </a:ln>
          <a:effectLst/>
        </p:spPr>
        <p:txBody>
          <a:bodyPr>
            <a:spAutoFit/>
          </a:bodyPr>
          <a:lstStyle/>
          <a:p>
            <a:pPr algn="ctr">
              <a:spcBef>
                <a:spcPct val="50000"/>
              </a:spcBef>
            </a:pPr>
            <a:r>
              <a:rPr lang="en-US" sz="4400" dirty="0">
                <a:latin typeface="+mj-lt"/>
              </a:rPr>
              <a:t>Cranial Nerve IX</a:t>
            </a:r>
          </a:p>
        </p:txBody>
      </p:sp>
      <p:sp>
        <p:nvSpPr>
          <p:cNvPr id="59398" name="Text Box 6"/>
          <p:cNvSpPr txBox="1">
            <a:spLocks noChangeArrowheads="1"/>
          </p:cNvSpPr>
          <p:nvPr/>
        </p:nvSpPr>
        <p:spPr bwMode="auto">
          <a:xfrm>
            <a:off x="304800" y="5470525"/>
            <a:ext cx="5181600" cy="400110"/>
          </a:xfrm>
          <a:prstGeom prst="rect">
            <a:avLst/>
          </a:prstGeom>
          <a:noFill/>
          <a:ln w="9525">
            <a:noFill/>
            <a:miter lim="800000"/>
            <a:headEnd/>
            <a:tailEnd/>
          </a:ln>
          <a:effectLst/>
        </p:spPr>
        <p:txBody>
          <a:bodyPr>
            <a:spAutoFit/>
          </a:bodyPr>
          <a:lstStyle/>
          <a:p>
            <a:pPr algn="ctr">
              <a:spcBef>
                <a:spcPct val="50000"/>
              </a:spcBef>
            </a:pPr>
            <a:r>
              <a:rPr lang="en-US" sz="2000" i="1" dirty="0"/>
              <a:t>Tenth Edition</a:t>
            </a:r>
            <a:r>
              <a:rPr lang="en-US" sz="2000" dirty="0"/>
              <a:t> Grant’s Atlas of Anatomy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k1"/>
          <p:cNvPicPr>
            <a:picLocks noChangeAspect="1" noChangeArrowheads="1"/>
          </p:cNvPicPr>
          <p:nvPr/>
        </p:nvPicPr>
        <p:blipFill>
          <a:blip r:embed="rId2" cstate="print"/>
          <a:srcRect/>
          <a:stretch>
            <a:fillRect/>
          </a:stretch>
        </p:blipFill>
        <p:spPr bwMode="auto">
          <a:xfrm>
            <a:off x="1753443" y="736054"/>
            <a:ext cx="5548312" cy="6014365"/>
          </a:xfrm>
          <a:prstGeom prst="rect">
            <a:avLst/>
          </a:prstGeom>
          <a:noFill/>
        </p:spPr>
      </p:pic>
      <p:sp>
        <p:nvSpPr>
          <p:cNvPr id="30728" name="Text Box 8"/>
          <p:cNvSpPr txBox="1">
            <a:spLocks noChangeArrowheads="1"/>
          </p:cNvSpPr>
          <p:nvPr/>
        </p:nvSpPr>
        <p:spPr bwMode="auto">
          <a:xfrm>
            <a:off x="1828800" y="0"/>
            <a:ext cx="5486400" cy="769441"/>
          </a:xfrm>
          <a:prstGeom prst="rect">
            <a:avLst/>
          </a:prstGeom>
          <a:noFill/>
          <a:ln w="9525">
            <a:noFill/>
            <a:miter lim="800000"/>
            <a:headEnd/>
            <a:tailEnd/>
          </a:ln>
          <a:effectLst/>
        </p:spPr>
        <p:txBody>
          <a:bodyPr>
            <a:spAutoFit/>
          </a:bodyPr>
          <a:lstStyle/>
          <a:p>
            <a:pPr algn="ctr">
              <a:spcBef>
                <a:spcPct val="50000"/>
              </a:spcBef>
            </a:pPr>
            <a:r>
              <a:rPr lang="en-US" sz="4400" dirty="0">
                <a:latin typeface="+mj-lt"/>
              </a:rPr>
              <a:t>Frederick’s Story</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9" name="Rectangle 5"/>
          <p:cNvSpPr>
            <a:spLocks noGrp="1" noChangeArrowheads="1"/>
          </p:cNvSpPr>
          <p:nvPr>
            <p:ph type="body" idx="1"/>
          </p:nvPr>
        </p:nvSpPr>
        <p:spPr>
          <a:xfrm>
            <a:off x="457200" y="1371600"/>
            <a:ext cx="8229600" cy="3352800"/>
          </a:xfrm>
        </p:spPr>
        <p:txBody>
          <a:bodyPr/>
          <a:lstStyle/>
          <a:p>
            <a:r>
              <a:rPr lang="en-US"/>
              <a:t>Difficulty with intubations</a:t>
            </a:r>
          </a:p>
          <a:p>
            <a:r>
              <a:rPr lang="en-US"/>
              <a:t>TOF repair, vascular ring repair, PDA ligation</a:t>
            </a:r>
          </a:p>
          <a:p>
            <a:r>
              <a:rPr lang="en-US">
                <a:sym typeface="Symbol" pitchFamily="18" charset="2"/>
              </a:rPr>
              <a:t> secretions</a:t>
            </a:r>
            <a:r>
              <a:rPr lang="en-US"/>
              <a:t> </a:t>
            </a:r>
          </a:p>
          <a:p>
            <a:r>
              <a:rPr lang="en-US"/>
              <a:t>Difficulty with extubation</a:t>
            </a:r>
          </a:p>
          <a:p>
            <a:pPr>
              <a:buFontTx/>
              <a:buNone/>
            </a:pPr>
            <a:endParaRPr lang="en-US">
              <a:sym typeface="Symbol" pitchFamily="18" charset="2"/>
            </a:endParaRPr>
          </a:p>
        </p:txBody>
      </p:sp>
      <p:sp>
        <p:nvSpPr>
          <p:cNvPr id="113670" name="Text Box 6"/>
          <p:cNvSpPr txBox="1">
            <a:spLocks noChangeArrowheads="1"/>
          </p:cNvSpPr>
          <p:nvPr/>
        </p:nvSpPr>
        <p:spPr bwMode="auto">
          <a:xfrm>
            <a:off x="685800" y="152400"/>
            <a:ext cx="7772400" cy="701675"/>
          </a:xfrm>
          <a:prstGeom prst="rect">
            <a:avLst/>
          </a:prstGeom>
          <a:noFill/>
          <a:ln w="9525">
            <a:noFill/>
            <a:miter lim="800000"/>
            <a:headEnd/>
            <a:tailEnd/>
          </a:ln>
          <a:effectLst/>
        </p:spPr>
        <p:txBody>
          <a:bodyPr>
            <a:spAutoFit/>
          </a:bodyPr>
          <a:lstStyle/>
          <a:p>
            <a:pPr algn="ctr">
              <a:spcBef>
                <a:spcPct val="50000"/>
              </a:spcBef>
            </a:pPr>
            <a:r>
              <a:rPr lang="en-US" sz="4000" dirty="0">
                <a:latin typeface="+mj-lt"/>
              </a:rPr>
              <a:t>“FREDDY” Early Days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457200" y="152400"/>
            <a:ext cx="8229600" cy="944562"/>
          </a:xfrm>
        </p:spPr>
        <p:txBody>
          <a:bodyPr/>
          <a:lstStyle/>
          <a:p>
            <a:r>
              <a:rPr lang="en-CA" dirty="0"/>
              <a:t>Site of Botox Injections</a:t>
            </a:r>
          </a:p>
        </p:txBody>
      </p:sp>
      <p:pic>
        <p:nvPicPr>
          <p:cNvPr id="115716" name="Picture 4"/>
          <p:cNvPicPr>
            <a:picLocks noChangeAspect="1" noChangeArrowheads="1"/>
          </p:cNvPicPr>
          <p:nvPr/>
        </p:nvPicPr>
        <p:blipFill>
          <a:blip r:embed="rId2" cstate="print"/>
          <a:srcRect/>
          <a:stretch>
            <a:fillRect/>
          </a:stretch>
        </p:blipFill>
        <p:spPr bwMode="auto">
          <a:xfrm>
            <a:off x="3581400" y="1219200"/>
            <a:ext cx="4598988" cy="5353050"/>
          </a:xfrm>
          <a:prstGeom prst="rect">
            <a:avLst/>
          </a:prstGeom>
          <a:noFill/>
          <a:ln w="9525">
            <a:noFill/>
            <a:miter lim="800000"/>
            <a:headEnd/>
            <a:tailEnd/>
          </a:ln>
          <a:effectLst/>
        </p:spPr>
      </p:pic>
      <p:sp>
        <p:nvSpPr>
          <p:cNvPr id="115717" name="Text Box 5"/>
          <p:cNvSpPr txBox="1">
            <a:spLocks noChangeArrowheads="1"/>
          </p:cNvSpPr>
          <p:nvPr/>
        </p:nvSpPr>
        <p:spPr bwMode="auto">
          <a:xfrm>
            <a:off x="152400" y="2971800"/>
            <a:ext cx="3276600" cy="1569660"/>
          </a:xfrm>
          <a:prstGeom prst="rect">
            <a:avLst/>
          </a:prstGeom>
          <a:noFill/>
          <a:ln w="9525">
            <a:noFill/>
            <a:miter lim="800000"/>
            <a:headEnd/>
            <a:tailEnd/>
          </a:ln>
          <a:effectLst/>
        </p:spPr>
        <p:txBody>
          <a:bodyPr wrap="square">
            <a:spAutoFit/>
          </a:bodyPr>
          <a:lstStyle/>
          <a:p>
            <a:pPr marL="342900" indent="-342900">
              <a:spcBef>
                <a:spcPct val="50000"/>
              </a:spcBef>
              <a:buClr>
                <a:schemeClr val="tx1"/>
              </a:buClr>
              <a:buFontTx/>
              <a:buAutoNum type="arabicPeriod"/>
            </a:pPr>
            <a:r>
              <a:rPr lang="en-US" sz="2400" dirty="0"/>
              <a:t>Parotid glands</a:t>
            </a:r>
          </a:p>
          <a:p>
            <a:pPr marL="342900" indent="-342900">
              <a:spcBef>
                <a:spcPct val="50000"/>
              </a:spcBef>
              <a:buClr>
                <a:schemeClr val="tx1"/>
              </a:buClr>
              <a:buFontTx/>
              <a:buAutoNum type="arabicPeriod"/>
            </a:pPr>
            <a:r>
              <a:rPr lang="en-US" sz="2400" dirty="0" err="1"/>
              <a:t>Submandibular</a:t>
            </a:r>
            <a:r>
              <a:rPr lang="en-US" sz="2400" dirty="0"/>
              <a:t> glands</a:t>
            </a:r>
          </a:p>
          <a:p>
            <a:pPr marL="342900" indent="-342900">
              <a:spcBef>
                <a:spcPct val="50000"/>
              </a:spcBef>
              <a:buClr>
                <a:schemeClr val="tx1"/>
              </a:buClr>
              <a:buFontTx/>
              <a:buAutoNum type="arabicPeriod"/>
            </a:pPr>
            <a:r>
              <a:rPr lang="en-US" sz="2400" dirty="0"/>
              <a:t>Sublingual glands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noAutofit/>
          </a:bodyPr>
          <a:lstStyle/>
          <a:p>
            <a:r>
              <a:rPr lang="en-US" dirty="0"/>
              <a:t>Botox was Used for Increased Oral Secretions</a:t>
            </a:r>
          </a:p>
        </p:txBody>
      </p:sp>
      <p:sp>
        <p:nvSpPr>
          <p:cNvPr id="117763" name="Rectangle 3"/>
          <p:cNvSpPr>
            <a:spLocks noGrp="1" noChangeArrowheads="1"/>
          </p:cNvSpPr>
          <p:nvPr>
            <p:ph type="body" idx="1"/>
          </p:nvPr>
        </p:nvSpPr>
        <p:spPr>
          <a:xfrm>
            <a:off x="457200" y="2057400"/>
            <a:ext cx="8077200" cy="3810000"/>
          </a:xfrm>
        </p:spPr>
        <p:txBody>
          <a:bodyPr/>
          <a:lstStyle/>
          <a:p>
            <a:pPr>
              <a:buFontTx/>
              <a:buNone/>
            </a:pPr>
            <a:r>
              <a:rPr lang="en-US" dirty="0"/>
              <a:t>Drooling, excessive secretions (</a:t>
            </a:r>
            <a:r>
              <a:rPr lang="en-US" dirty="0" err="1"/>
              <a:t>sialorrhea</a:t>
            </a:r>
            <a:r>
              <a:rPr lang="en-US" dirty="0"/>
              <a:t>)</a:t>
            </a:r>
          </a:p>
          <a:p>
            <a:r>
              <a:rPr lang="en-US" dirty="0"/>
              <a:t>Infrequent swallowing</a:t>
            </a:r>
          </a:p>
          <a:p>
            <a:r>
              <a:rPr lang="en-US" dirty="0"/>
              <a:t>Ineffective swallowing</a:t>
            </a:r>
          </a:p>
          <a:p>
            <a:pPr>
              <a:buFontTx/>
              <a:buNone/>
            </a:pPr>
            <a:endParaRPr lang="en-US" sz="2000" dirty="0"/>
          </a:p>
          <a:p>
            <a:pPr>
              <a:buFontTx/>
              <a:buNone/>
            </a:pPr>
            <a:r>
              <a:rPr lang="en-US" dirty="0"/>
              <a:t>Can be related to neurological conditions</a:t>
            </a:r>
          </a:p>
          <a:p>
            <a:pPr>
              <a:buFontTx/>
              <a:buNone/>
            </a:pPr>
            <a:r>
              <a:rPr lang="en-US" dirty="0"/>
              <a:t>?cranial nerve </a:t>
            </a:r>
            <a:r>
              <a:rPr lang="en-US" dirty="0" smtClean="0"/>
              <a:t>anomalies</a:t>
            </a:r>
            <a:endParaRPr lang="en-US" dirty="0"/>
          </a:p>
        </p:txBody>
      </p:sp>
      <p:sp>
        <p:nvSpPr>
          <p:cNvPr id="4" name="TextBox 3"/>
          <p:cNvSpPr txBox="1"/>
          <p:nvPr/>
        </p:nvSpPr>
        <p:spPr>
          <a:xfrm>
            <a:off x="0" y="5867400"/>
            <a:ext cx="9144000" cy="923330"/>
          </a:xfrm>
          <a:prstGeom prst="rect">
            <a:avLst/>
          </a:prstGeom>
          <a:noFill/>
        </p:spPr>
        <p:txBody>
          <a:bodyPr wrap="square" rtlCol="0">
            <a:spAutoFit/>
          </a:bodyPr>
          <a:lstStyle/>
          <a:p>
            <a:r>
              <a:rPr lang="en-US" dirty="0" smtClean="0"/>
              <a:t>Blake, Kim; </a:t>
            </a:r>
            <a:r>
              <a:rPr lang="en-US" dirty="0" err="1" smtClean="0"/>
              <a:t>MacCuspie</a:t>
            </a:r>
            <a:r>
              <a:rPr lang="en-US" dirty="0" smtClean="0"/>
              <a:t>, Jillian; </a:t>
            </a:r>
            <a:r>
              <a:rPr lang="en-US" dirty="0" err="1" smtClean="0"/>
              <a:t>Corsten</a:t>
            </a:r>
            <a:r>
              <a:rPr lang="en-US" dirty="0" smtClean="0"/>
              <a:t>, Gerard. </a:t>
            </a:r>
            <a:r>
              <a:rPr lang="en-US" dirty="0" err="1" smtClean="0"/>
              <a:t>Botulinum</a:t>
            </a:r>
            <a:r>
              <a:rPr lang="en-US" dirty="0" smtClean="0"/>
              <a:t> Toxin Injections into Salivary Glands to Decrease Oral Secretions in CHARGE Syndrome: Prospective Case Study. </a:t>
            </a:r>
          </a:p>
          <a:p>
            <a:r>
              <a:rPr lang="en-US" dirty="0" smtClean="0"/>
              <a:t>Am J Med Genet A. 2012</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1447800" y="152400"/>
            <a:ext cx="6247801" cy="769441"/>
          </a:xfrm>
          <a:prstGeom prst="rect">
            <a:avLst/>
          </a:prstGeom>
          <a:noFill/>
          <a:ln w="9525">
            <a:noFill/>
            <a:miter lim="800000"/>
            <a:headEnd/>
            <a:tailEnd/>
          </a:ln>
          <a:effectLst/>
        </p:spPr>
        <p:txBody>
          <a:bodyPr wrap="none">
            <a:spAutoFit/>
          </a:bodyPr>
          <a:lstStyle/>
          <a:p>
            <a:pPr>
              <a:spcBef>
                <a:spcPct val="50000"/>
              </a:spcBef>
            </a:pPr>
            <a:r>
              <a:rPr lang="en-US" sz="4400" dirty="0" smtClean="0">
                <a:latin typeface="+mj-lt"/>
              </a:rPr>
              <a:t>Accessory Cranial </a:t>
            </a:r>
            <a:r>
              <a:rPr lang="en-US" sz="4400" dirty="0">
                <a:latin typeface="+mj-lt"/>
              </a:rPr>
              <a:t>Nerve XI</a:t>
            </a:r>
          </a:p>
        </p:txBody>
      </p:sp>
      <p:sp>
        <p:nvSpPr>
          <p:cNvPr id="64516" name="Text Box 4"/>
          <p:cNvSpPr txBox="1">
            <a:spLocks noChangeArrowheads="1"/>
          </p:cNvSpPr>
          <p:nvPr/>
        </p:nvSpPr>
        <p:spPr bwMode="auto">
          <a:xfrm>
            <a:off x="838200" y="6172200"/>
            <a:ext cx="4876800" cy="400110"/>
          </a:xfrm>
          <a:prstGeom prst="rect">
            <a:avLst/>
          </a:prstGeom>
          <a:noFill/>
          <a:ln w="9525">
            <a:noFill/>
            <a:miter lim="800000"/>
            <a:headEnd/>
            <a:tailEnd/>
          </a:ln>
          <a:effectLst/>
        </p:spPr>
        <p:txBody>
          <a:bodyPr wrap="square">
            <a:spAutoFit/>
          </a:bodyPr>
          <a:lstStyle/>
          <a:p>
            <a:pPr algn="ctr">
              <a:spcBef>
                <a:spcPct val="50000"/>
              </a:spcBef>
            </a:pPr>
            <a:r>
              <a:rPr lang="en-US" sz="2000" i="1" dirty="0"/>
              <a:t>Tenth Edition</a:t>
            </a:r>
            <a:r>
              <a:rPr lang="en-US" sz="2000" dirty="0"/>
              <a:t> Grant’s Atlas of Anatomy </a:t>
            </a:r>
          </a:p>
        </p:txBody>
      </p:sp>
      <p:pic>
        <p:nvPicPr>
          <p:cNvPr id="64517" name="Picture 5" descr="C:\My Pictures\CNXI.jpg"/>
          <p:cNvPicPr>
            <a:picLocks noChangeAspect="1" noChangeArrowheads="1"/>
          </p:cNvPicPr>
          <p:nvPr/>
        </p:nvPicPr>
        <p:blipFill>
          <a:blip r:embed="rId2" cstate="print"/>
          <a:srcRect/>
          <a:stretch>
            <a:fillRect/>
          </a:stretch>
        </p:blipFill>
        <p:spPr bwMode="auto">
          <a:xfrm>
            <a:off x="609600" y="1066800"/>
            <a:ext cx="5181600" cy="5060950"/>
          </a:xfrm>
          <a:prstGeom prst="rect">
            <a:avLst/>
          </a:prstGeom>
          <a:noFill/>
        </p:spPr>
      </p:pic>
      <p:pic>
        <p:nvPicPr>
          <p:cNvPr id="5" name="Picture 3" descr="P0000196"/>
          <p:cNvPicPr>
            <a:picLocks noChangeAspect="1" noChangeArrowheads="1"/>
          </p:cNvPicPr>
          <p:nvPr/>
        </p:nvPicPr>
        <p:blipFill>
          <a:blip r:embed="rId3" cstate="print"/>
          <a:srcRect/>
          <a:stretch>
            <a:fillRect/>
          </a:stretch>
        </p:blipFill>
        <p:spPr bwMode="auto">
          <a:xfrm>
            <a:off x="5943600" y="2819400"/>
            <a:ext cx="2823882" cy="18288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5029200" y="304800"/>
            <a:ext cx="3962400" cy="1446550"/>
          </a:xfrm>
          <a:prstGeom prst="rect">
            <a:avLst/>
          </a:prstGeom>
          <a:noFill/>
          <a:ln w="9525">
            <a:noFill/>
            <a:miter lim="800000"/>
            <a:headEnd/>
            <a:tailEnd/>
          </a:ln>
          <a:effectLst/>
        </p:spPr>
        <p:txBody>
          <a:bodyPr wrap="square">
            <a:spAutoFit/>
          </a:bodyPr>
          <a:lstStyle/>
          <a:p>
            <a:pPr algn="ctr"/>
            <a:r>
              <a:rPr lang="en-US" sz="4400" dirty="0">
                <a:latin typeface="+mj-lt"/>
              </a:rPr>
              <a:t>Cranial Nerve X</a:t>
            </a:r>
          </a:p>
          <a:p>
            <a:pPr algn="ctr"/>
            <a:r>
              <a:rPr lang="en-US" sz="4400" dirty="0" err="1">
                <a:latin typeface="+mj-lt"/>
              </a:rPr>
              <a:t>Vagus</a:t>
            </a:r>
            <a:endParaRPr lang="en-US" sz="4400" dirty="0">
              <a:latin typeface="+mj-lt"/>
            </a:endParaRPr>
          </a:p>
        </p:txBody>
      </p:sp>
      <p:pic>
        <p:nvPicPr>
          <p:cNvPr id="60419" name="Picture 3" descr="C:\My Pictures\cranial nerve X.jpg"/>
          <p:cNvPicPr>
            <a:picLocks noChangeAspect="1" noChangeArrowheads="1"/>
          </p:cNvPicPr>
          <p:nvPr/>
        </p:nvPicPr>
        <p:blipFill>
          <a:blip r:embed="rId2" cstate="print"/>
          <a:srcRect/>
          <a:stretch>
            <a:fillRect/>
          </a:stretch>
        </p:blipFill>
        <p:spPr bwMode="auto">
          <a:xfrm>
            <a:off x="228600" y="594280"/>
            <a:ext cx="4360863" cy="5257800"/>
          </a:xfrm>
          <a:prstGeom prst="rect">
            <a:avLst/>
          </a:prstGeom>
          <a:noFill/>
        </p:spPr>
      </p:pic>
      <p:sp>
        <p:nvSpPr>
          <p:cNvPr id="60420" name="Text Box 4"/>
          <p:cNvSpPr txBox="1">
            <a:spLocks noChangeArrowheads="1"/>
          </p:cNvSpPr>
          <p:nvPr/>
        </p:nvSpPr>
        <p:spPr bwMode="auto">
          <a:xfrm>
            <a:off x="76200" y="5955268"/>
            <a:ext cx="4572000" cy="369332"/>
          </a:xfrm>
          <a:prstGeom prst="rect">
            <a:avLst/>
          </a:prstGeom>
          <a:noFill/>
          <a:ln w="9525">
            <a:noFill/>
            <a:miter lim="800000"/>
            <a:headEnd/>
            <a:tailEnd/>
          </a:ln>
          <a:effectLst/>
        </p:spPr>
        <p:txBody>
          <a:bodyPr>
            <a:spAutoFit/>
          </a:bodyPr>
          <a:lstStyle/>
          <a:p>
            <a:pPr algn="ctr">
              <a:spcBef>
                <a:spcPct val="50000"/>
              </a:spcBef>
            </a:pPr>
            <a:r>
              <a:rPr lang="en-US" sz="1800" i="1" dirty="0"/>
              <a:t>Tenth Edition</a:t>
            </a:r>
            <a:r>
              <a:rPr lang="en-US" sz="1800" dirty="0"/>
              <a:t> Grant’s Atlas of Anatomy </a:t>
            </a:r>
          </a:p>
        </p:txBody>
      </p:sp>
      <p:pic>
        <p:nvPicPr>
          <p:cNvPr id="60421" name="Picture 5" descr="C:\PowerPoints\CHARGE PowerPoints\Feeding tube bath.bmp"/>
          <p:cNvPicPr>
            <a:picLocks noChangeAspect="1" noChangeArrowheads="1"/>
          </p:cNvPicPr>
          <p:nvPr/>
        </p:nvPicPr>
        <p:blipFill>
          <a:blip r:embed="rId3" cstate="print"/>
          <a:srcRect l="17984" t="60394" r="36455"/>
          <a:stretch>
            <a:fillRect/>
          </a:stretch>
        </p:blipFill>
        <p:spPr bwMode="auto">
          <a:xfrm>
            <a:off x="5181600" y="2209800"/>
            <a:ext cx="3317875" cy="3810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Text Box 3"/>
          <p:cNvSpPr txBox="1">
            <a:spLocks noChangeArrowheads="1"/>
          </p:cNvSpPr>
          <p:nvPr/>
        </p:nvSpPr>
        <p:spPr bwMode="auto">
          <a:xfrm>
            <a:off x="838200" y="381000"/>
            <a:ext cx="7315200" cy="1261884"/>
          </a:xfrm>
          <a:prstGeom prst="rect">
            <a:avLst/>
          </a:prstGeom>
          <a:noFill/>
          <a:ln w="9525">
            <a:noFill/>
            <a:miter lim="800000"/>
            <a:headEnd/>
            <a:tailEnd/>
          </a:ln>
          <a:effectLst/>
        </p:spPr>
        <p:txBody>
          <a:bodyPr wrap="square">
            <a:spAutoFit/>
          </a:bodyPr>
          <a:lstStyle/>
          <a:p>
            <a:pPr algn="ctr">
              <a:spcBef>
                <a:spcPct val="50000"/>
              </a:spcBef>
            </a:pPr>
            <a:r>
              <a:rPr lang="en-US" sz="3800" dirty="0">
                <a:latin typeface="+mj-lt"/>
              </a:rPr>
              <a:t>Summary of Cranial Nerve (CN) Findings in CHARGE syndrome</a:t>
            </a:r>
          </a:p>
        </p:txBody>
      </p:sp>
      <p:sp>
        <p:nvSpPr>
          <p:cNvPr id="89092" name="Text Box 4"/>
          <p:cNvSpPr txBox="1">
            <a:spLocks noChangeArrowheads="1"/>
          </p:cNvSpPr>
          <p:nvPr/>
        </p:nvSpPr>
        <p:spPr bwMode="auto">
          <a:xfrm>
            <a:off x="457200" y="1905000"/>
            <a:ext cx="8229600" cy="3600986"/>
          </a:xfrm>
          <a:prstGeom prst="rect">
            <a:avLst/>
          </a:prstGeom>
          <a:noFill/>
          <a:ln w="9525">
            <a:noFill/>
            <a:miter lim="800000"/>
            <a:headEnd/>
            <a:tailEnd/>
          </a:ln>
          <a:effectLst/>
        </p:spPr>
        <p:txBody>
          <a:bodyPr>
            <a:spAutoFit/>
          </a:bodyPr>
          <a:lstStyle/>
          <a:p>
            <a:pPr marL="457200" indent="-457200">
              <a:spcBef>
                <a:spcPct val="50000"/>
              </a:spcBef>
              <a:buFontTx/>
              <a:buChar char="•"/>
              <a:tabLst>
                <a:tab pos="1485900" algn="l"/>
              </a:tabLst>
            </a:pPr>
            <a:r>
              <a:rPr lang="en-US" sz="2400" dirty="0" smtClean="0"/>
              <a:t>Dysfunction </a:t>
            </a:r>
            <a:r>
              <a:rPr lang="en-US" sz="2400" dirty="0"/>
              <a:t>of cranial nerves is more frequent and multiple.</a:t>
            </a:r>
          </a:p>
          <a:p>
            <a:pPr marL="457200" indent="-457200">
              <a:spcBef>
                <a:spcPct val="50000"/>
              </a:spcBef>
              <a:buFontTx/>
              <a:buChar char="•"/>
              <a:tabLst>
                <a:tab pos="1485900" algn="l"/>
              </a:tabLst>
            </a:pPr>
            <a:r>
              <a:rPr lang="en-US" sz="2400" dirty="0"/>
              <a:t>The extent and involvement of cranial nerves may reflect the clinical spectrum.</a:t>
            </a:r>
          </a:p>
          <a:p>
            <a:pPr marL="457200" indent="-457200">
              <a:spcBef>
                <a:spcPct val="50000"/>
              </a:spcBef>
              <a:buFontTx/>
              <a:buChar char="•"/>
              <a:tabLst>
                <a:tab pos="1485900" algn="l"/>
              </a:tabLst>
            </a:pPr>
            <a:r>
              <a:rPr lang="en-US" sz="2400" dirty="0"/>
              <a:t>CN VII - is more frequently associated with other CN’s </a:t>
            </a:r>
          </a:p>
          <a:p>
            <a:pPr marL="457200" indent="-457200">
              <a:spcBef>
                <a:spcPct val="50000"/>
              </a:spcBef>
              <a:buFontTx/>
              <a:buChar char="•"/>
              <a:tabLst>
                <a:tab pos="1485900" algn="l"/>
              </a:tabLst>
            </a:pPr>
            <a:r>
              <a:rPr lang="en-US" sz="2400" dirty="0"/>
              <a:t>	- is seen in those individuals more severely affected.</a:t>
            </a:r>
          </a:p>
          <a:p>
            <a:pPr marL="457200" indent="-457200">
              <a:spcBef>
                <a:spcPct val="50000"/>
              </a:spcBef>
              <a:buFontTx/>
              <a:buChar char="•"/>
              <a:tabLst>
                <a:tab pos="1485900" algn="l"/>
              </a:tabLst>
            </a:pPr>
            <a:r>
              <a:rPr lang="en-US" sz="2400" dirty="0"/>
              <a:t>CN V – “muscles of mastication” affected in CHARGE.</a:t>
            </a:r>
          </a:p>
          <a:p>
            <a:pPr marL="457200" indent="-457200">
              <a:spcBef>
                <a:spcPct val="50000"/>
              </a:spcBef>
              <a:buFontTx/>
              <a:buChar char="•"/>
              <a:tabLst>
                <a:tab pos="1485900" algn="l"/>
              </a:tabLst>
            </a:pPr>
            <a:r>
              <a:rPr lang="en-US" sz="2400" dirty="0"/>
              <a:t>Structural brain malformations highly associated with CN.</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Obstructive Sleep Apnea and </a:t>
            </a:r>
            <a:br>
              <a:rPr lang="en-US" dirty="0" smtClean="0"/>
            </a:br>
            <a:r>
              <a:rPr lang="en-US" dirty="0" smtClean="0"/>
              <a:t>Post Operative Airway Events</a:t>
            </a:r>
            <a:endParaRPr lang="en-US" dirty="0"/>
          </a:p>
        </p:txBody>
      </p:sp>
      <p:pic>
        <p:nvPicPr>
          <p:cNvPr id="3" name="Picture 2" descr="SleepingMcKenzie.jpg"/>
          <p:cNvPicPr>
            <a:picLocks noChangeAspect="1"/>
          </p:cNvPicPr>
          <p:nvPr/>
        </p:nvPicPr>
        <p:blipFill>
          <a:blip r:embed="rId2" cstate="print"/>
          <a:stretch>
            <a:fillRect/>
          </a:stretch>
        </p:blipFill>
        <p:spPr>
          <a:xfrm>
            <a:off x="990600" y="2057400"/>
            <a:ext cx="3252216" cy="2319528"/>
          </a:xfrm>
          <a:prstGeom prst="rect">
            <a:avLst/>
          </a:prstGeom>
        </p:spPr>
      </p:pic>
      <p:pic>
        <p:nvPicPr>
          <p:cNvPr id="4" name="Picture 1" descr="665DF216-B0E6-4420-85C4-E2AB016FAB7A@eastlink"/>
          <p:cNvPicPr>
            <a:picLocks noChangeAspect="1" noChangeArrowheads="1"/>
          </p:cNvPicPr>
          <p:nvPr/>
        </p:nvPicPr>
        <p:blipFill>
          <a:blip r:embed="rId3" cstate="print"/>
          <a:srcRect/>
          <a:stretch>
            <a:fillRect/>
          </a:stretch>
        </p:blipFill>
        <p:spPr bwMode="auto">
          <a:xfrm rot="10800000">
            <a:off x="5410200" y="1981200"/>
            <a:ext cx="3048000" cy="3997377"/>
          </a:xfrm>
          <a:prstGeom prst="rect">
            <a:avLst/>
          </a:prstGeom>
          <a:noFill/>
          <a:ln w="9525">
            <a:noFill/>
            <a:miter lim="800000"/>
            <a:headEnd/>
            <a:tailEnd/>
          </a:ln>
        </p:spPr>
      </p:pic>
      <p:sp>
        <p:nvSpPr>
          <p:cNvPr id="5" name="TextBox 4"/>
          <p:cNvSpPr txBox="1"/>
          <p:nvPr/>
        </p:nvSpPr>
        <p:spPr>
          <a:xfrm>
            <a:off x="838200" y="4876800"/>
            <a:ext cx="3962400" cy="830997"/>
          </a:xfrm>
          <a:prstGeom prst="rect">
            <a:avLst/>
          </a:prstGeom>
          <a:noFill/>
        </p:spPr>
        <p:txBody>
          <a:bodyPr wrap="square" rtlCol="0">
            <a:spAutoFit/>
          </a:bodyPr>
          <a:lstStyle/>
          <a:p>
            <a:r>
              <a:rPr lang="en-US" sz="2400" dirty="0" smtClean="0"/>
              <a:t>How many of you have sleep issues with your </a:t>
            </a:r>
            <a:r>
              <a:rPr lang="en-US" sz="2400" dirty="0" err="1" smtClean="0"/>
              <a:t>CHARGEr’s</a:t>
            </a:r>
            <a:r>
              <a:rPr lang="en-US" sz="2400" dirty="0" smtClean="0"/>
              <a:t>?</a:t>
            </a:r>
            <a:endParaRPr lang="en-US" sz="24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rmAutofit/>
          </a:bodyPr>
          <a:lstStyle/>
          <a:p>
            <a:r>
              <a:rPr lang="en-US" dirty="0" smtClean="0"/>
              <a:t>Obstructive Sleep Apnea</a:t>
            </a:r>
            <a:endParaRPr lang="en-US" dirty="0"/>
          </a:p>
        </p:txBody>
      </p:sp>
      <p:grpSp>
        <p:nvGrpSpPr>
          <p:cNvPr id="3" name="Group 4"/>
          <p:cNvGrpSpPr>
            <a:grpSpLocks/>
          </p:cNvGrpSpPr>
          <p:nvPr/>
        </p:nvGrpSpPr>
        <p:grpSpPr bwMode="auto">
          <a:xfrm>
            <a:off x="4724400" y="2819400"/>
            <a:ext cx="4291013" cy="3048000"/>
            <a:chOff x="0" y="0"/>
            <a:chExt cx="2784" cy="1816"/>
          </a:xfrm>
        </p:grpSpPr>
        <p:pic>
          <p:nvPicPr>
            <p:cNvPr id="4" name="Picture 5"/>
            <p:cNvPicPr>
              <a:picLocks noChangeAspect="1" noChangeArrowheads="1"/>
            </p:cNvPicPr>
            <p:nvPr/>
          </p:nvPicPr>
          <p:blipFill>
            <a:blip r:embed="rId2" cstate="print"/>
            <a:srcRect/>
            <a:stretch>
              <a:fillRect/>
            </a:stretch>
          </p:blipFill>
          <p:spPr bwMode="auto">
            <a:xfrm>
              <a:off x="32" y="32"/>
              <a:ext cx="2714" cy="1752"/>
            </a:xfrm>
            <a:prstGeom prst="rect">
              <a:avLst/>
            </a:prstGeom>
            <a:noFill/>
            <a:ln w="12700">
              <a:noFill/>
              <a:miter lim="800000"/>
              <a:headEnd/>
              <a:tailEnd/>
            </a:ln>
          </p:spPr>
        </p:pic>
        <p:pic>
          <p:nvPicPr>
            <p:cNvPr id="5" name="Picture 6"/>
            <p:cNvPicPr>
              <a:picLocks noChangeArrowheads="1"/>
            </p:cNvPicPr>
            <p:nvPr/>
          </p:nvPicPr>
          <p:blipFill>
            <a:blip r:embed="rId3" cstate="print"/>
            <a:srcRect/>
            <a:stretch>
              <a:fillRect/>
            </a:stretch>
          </p:blipFill>
          <p:spPr bwMode="auto">
            <a:xfrm>
              <a:off x="0" y="0"/>
              <a:ext cx="2784" cy="1816"/>
            </a:xfrm>
            <a:prstGeom prst="rect">
              <a:avLst/>
            </a:prstGeom>
            <a:noFill/>
            <a:ln w="12700">
              <a:noFill/>
              <a:miter lim="800000"/>
              <a:headEnd/>
              <a:tailEnd/>
            </a:ln>
          </p:spPr>
        </p:pic>
      </p:grpSp>
      <p:sp>
        <p:nvSpPr>
          <p:cNvPr id="6" name="Rectangle 3"/>
          <p:cNvSpPr txBox="1">
            <a:spLocks noChangeArrowheads="1"/>
          </p:cNvSpPr>
          <p:nvPr/>
        </p:nvSpPr>
        <p:spPr>
          <a:xfrm>
            <a:off x="0" y="990601"/>
            <a:ext cx="8915400" cy="2209800"/>
          </a:xfrm>
          <a:prstGeom prst="rect">
            <a:avLst/>
          </a:prstGeom>
          <a:ln/>
        </p:spPr>
        <p:txBody>
          <a:bodyPr rIns="35717" anchor="ctr"/>
          <a:lstStyle/>
          <a:p>
            <a:pPr marL="811213" marR="0" lvl="0" indent="-493713" algn="l" defTabSz="914400" rtl="0" eaLnBrk="1" fontAlgn="auto" latinLnBrk="0" hangingPunct="1">
              <a:lnSpc>
                <a:spcPct val="100000"/>
              </a:lnSpc>
              <a:spcBef>
                <a:spcPct val="20000"/>
              </a:spcBef>
              <a:spcAft>
                <a:spcPts val="0"/>
              </a:spcAft>
              <a:buClrTx/>
              <a:buSzPct val="171000"/>
              <a:buFont typeface="Arial" pitchFamily="34" charset="0"/>
              <a:buChar char="•"/>
              <a:tabLst/>
              <a:defRPr/>
            </a:pPr>
            <a:r>
              <a:rPr kumimoji="0" lang="en-US" sz="2000" b="0" i="0" u="none" strike="noStrike" kern="1200" cap="none" spc="0" normalizeH="0" baseline="0" noProof="0" dirty="0" smtClean="0">
                <a:ln>
                  <a:noFill/>
                </a:ln>
                <a:effectLst/>
                <a:uLnTx/>
                <a:uFillTx/>
                <a:latin typeface="+mn-lt"/>
                <a:ea typeface="+mn-ea"/>
                <a:cs typeface="+mn-cs"/>
              </a:rPr>
              <a:t>&gt;50% children with CHARGE Syndrome have sleep related problems</a:t>
            </a:r>
          </a:p>
          <a:p>
            <a:pPr marL="811213" marR="0" lvl="0" indent="-493713" algn="l" defTabSz="914400" rtl="0" eaLnBrk="1" fontAlgn="auto" latinLnBrk="0" hangingPunct="1">
              <a:lnSpc>
                <a:spcPct val="100000"/>
              </a:lnSpc>
              <a:spcBef>
                <a:spcPct val="20000"/>
              </a:spcBef>
              <a:spcAft>
                <a:spcPts val="0"/>
              </a:spcAft>
              <a:buClrTx/>
              <a:buSzPct val="171000"/>
              <a:buFont typeface="Arial" pitchFamily="34" charset="0"/>
              <a:buChar char="•"/>
              <a:tabLst/>
              <a:defRPr/>
            </a:pPr>
            <a:r>
              <a:rPr kumimoji="0" lang="en-US" sz="2000" b="0" i="0" u="none" strike="noStrike" kern="1200" cap="none" spc="0" normalizeH="0" baseline="0" noProof="0" dirty="0" smtClean="0">
                <a:ln>
                  <a:noFill/>
                </a:ln>
                <a:effectLst/>
                <a:uLnTx/>
                <a:uFillTx/>
                <a:latin typeface="+mn-lt"/>
                <a:ea typeface="+mn-ea"/>
                <a:cs typeface="+mn-cs"/>
              </a:rPr>
              <a:t>Obstructive Sleep Apnea (OSA)    - pauses in breathing, snoring, recurrent airway obstruction,  daytime sleepiness</a:t>
            </a:r>
          </a:p>
          <a:p>
            <a:pPr marL="1255713" marR="0" lvl="1" indent="-493713" algn="l" defTabSz="914400" rtl="0" eaLnBrk="1" fontAlgn="auto" latinLnBrk="0" hangingPunct="1">
              <a:lnSpc>
                <a:spcPct val="100000"/>
              </a:lnSpc>
              <a:spcBef>
                <a:spcPct val="20000"/>
              </a:spcBef>
              <a:spcAft>
                <a:spcPts val="0"/>
              </a:spcAft>
              <a:buClrTx/>
              <a:buSzPct val="171000"/>
              <a:buFont typeface="Arial" pitchFamily="34" charset="0"/>
              <a:buChar char="–"/>
              <a:tabLst/>
              <a:defRPr/>
            </a:pPr>
            <a:r>
              <a:rPr kumimoji="0" lang="en-US" sz="2000" b="0" i="0" u="none" strike="noStrike" kern="1200" cap="none" spc="0" normalizeH="0" baseline="0" noProof="0" dirty="0" smtClean="0">
                <a:ln>
                  <a:noFill/>
                </a:ln>
                <a:effectLst/>
                <a:uLnTx/>
                <a:uFillTx/>
                <a:latin typeface="+mn-lt"/>
                <a:ea typeface="+mn-ea"/>
                <a:cs typeface="+mn-cs"/>
              </a:rPr>
              <a:t>Hypertrophy of adenoid and </a:t>
            </a:r>
            <a:r>
              <a:rPr kumimoji="0" lang="en-US" sz="2000" b="0" i="0" u="none" strike="noStrike" kern="1200" cap="none" spc="0" normalizeH="0" baseline="0" noProof="0" dirty="0" err="1" smtClean="0">
                <a:ln>
                  <a:noFill/>
                </a:ln>
                <a:effectLst/>
                <a:uLnTx/>
                <a:uFillTx/>
                <a:latin typeface="+mn-lt"/>
                <a:ea typeface="+mn-ea"/>
                <a:cs typeface="+mn-cs"/>
              </a:rPr>
              <a:t>tonsillar</a:t>
            </a:r>
            <a:r>
              <a:rPr kumimoji="0" lang="en-US" sz="2000" b="0" i="0" u="none" strike="noStrike" kern="1200" cap="none" spc="0" normalizeH="0" baseline="0" noProof="0" dirty="0" smtClean="0">
                <a:ln>
                  <a:noFill/>
                </a:ln>
                <a:effectLst/>
                <a:uLnTx/>
                <a:uFillTx/>
                <a:latin typeface="+mn-lt"/>
                <a:ea typeface="+mn-ea"/>
                <a:cs typeface="+mn-cs"/>
              </a:rPr>
              <a:t> tissue</a:t>
            </a:r>
          </a:p>
        </p:txBody>
      </p:sp>
      <p:sp>
        <p:nvSpPr>
          <p:cNvPr id="7" name="Rectangle 3"/>
          <p:cNvSpPr txBox="1">
            <a:spLocks noChangeArrowheads="1"/>
          </p:cNvSpPr>
          <p:nvPr/>
        </p:nvSpPr>
        <p:spPr>
          <a:xfrm>
            <a:off x="0" y="2895600"/>
            <a:ext cx="4800600" cy="2362200"/>
          </a:xfrm>
          <a:prstGeom prst="rect">
            <a:avLst/>
          </a:prstGeom>
          <a:ln/>
        </p:spPr>
        <p:txBody>
          <a:bodyPr rIns="35717" anchor="ctr"/>
          <a:lstStyle/>
          <a:p>
            <a:pPr marL="889000" marR="0" lvl="0" indent="-571500" algn="l" defTabSz="914400" rtl="0" eaLnBrk="1" fontAlgn="auto" latinLnBrk="0" hangingPunct="1">
              <a:lnSpc>
                <a:spcPct val="100000"/>
              </a:lnSpc>
              <a:spcBef>
                <a:spcPct val="20000"/>
              </a:spcBef>
              <a:spcAft>
                <a:spcPts val="0"/>
              </a:spcAft>
              <a:buClrTx/>
              <a:buSzPct val="171000"/>
              <a:buFont typeface="Arial" pitchFamily="34" charset="0"/>
              <a:buChar char="•"/>
              <a:tabLst/>
              <a:defRPr/>
            </a:pPr>
            <a:r>
              <a:rPr kumimoji="0" lang="en-US" sz="2000" i="0" u="none" strike="noStrike" kern="1200" cap="none" spc="0" normalizeH="0" baseline="0" noProof="0" dirty="0" smtClean="0">
                <a:ln>
                  <a:noFill/>
                </a:ln>
                <a:effectLst/>
                <a:uLnTx/>
                <a:uFillTx/>
                <a:latin typeface="+mn-lt"/>
                <a:ea typeface="+mn-ea"/>
                <a:cs typeface="+mn-cs"/>
              </a:rPr>
              <a:t>To determine the prevalence of OSA</a:t>
            </a:r>
          </a:p>
          <a:p>
            <a:pPr marL="889000" marR="0" lvl="0" indent="-571500" algn="l" defTabSz="914400" rtl="0" eaLnBrk="1" fontAlgn="auto" latinLnBrk="0" hangingPunct="1">
              <a:lnSpc>
                <a:spcPct val="100000"/>
              </a:lnSpc>
              <a:spcBef>
                <a:spcPct val="20000"/>
              </a:spcBef>
              <a:spcAft>
                <a:spcPts val="0"/>
              </a:spcAft>
              <a:buClrTx/>
              <a:buSzPct val="171000"/>
              <a:buFont typeface="Arial" pitchFamily="34" charset="0"/>
              <a:buChar char="•"/>
              <a:tabLst/>
              <a:defRPr/>
            </a:pPr>
            <a:r>
              <a:rPr kumimoji="0" lang="en-US" sz="2000" i="0" u="none" strike="noStrike" kern="1200" cap="none" spc="0" normalizeH="0" baseline="0" noProof="0" dirty="0" smtClean="0">
                <a:ln>
                  <a:noFill/>
                </a:ln>
                <a:effectLst/>
                <a:uLnTx/>
                <a:uFillTx/>
                <a:latin typeface="+mn-lt"/>
                <a:ea typeface="+mn-ea"/>
                <a:cs typeface="+mn-cs"/>
              </a:rPr>
              <a:t>Apply two validated questionnaires to the CHARGE Syndrome population</a:t>
            </a:r>
          </a:p>
          <a:p>
            <a:pPr marL="889000" marR="0" lvl="0" indent="-571500" algn="l" defTabSz="914400" rtl="0" eaLnBrk="1" fontAlgn="auto" latinLnBrk="0" hangingPunct="1">
              <a:lnSpc>
                <a:spcPct val="100000"/>
              </a:lnSpc>
              <a:spcBef>
                <a:spcPct val="20000"/>
              </a:spcBef>
              <a:spcAft>
                <a:spcPts val="0"/>
              </a:spcAft>
              <a:buClrTx/>
              <a:buSzPct val="171000"/>
              <a:buFont typeface="Arial" pitchFamily="34" charset="0"/>
              <a:buChar char="•"/>
              <a:tabLst/>
              <a:defRPr/>
            </a:pPr>
            <a:r>
              <a:rPr kumimoji="0" lang="en-US" sz="2000" i="0" u="none" strike="noStrike" kern="1200" cap="none" spc="0" normalizeH="0" baseline="0" noProof="0" dirty="0" smtClean="0">
                <a:ln>
                  <a:noFill/>
                </a:ln>
                <a:effectLst/>
                <a:uLnTx/>
                <a:uFillTx/>
                <a:latin typeface="+mn-lt"/>
                <a:ea typeface="+mn-ea"/>
                <a:cs typeface="+mn-cs"/>
              </a:rPr>
              <a:t>Assess the quality of life after treatment for OSA</a:t>
            </a:r>
          </a:p>
        </p:txBody>
      </p:sp>
      <p:sp>
        <p:nvSpPr>
          <p:cNvPr id="8" name="TextBox 7"/>
          <p:cNvSpPr txBox="1"/>
          <p:nvPr/>
        </p:nvSpPr>
        <p:spPr>
          <a:xfrm>
            <a:off x="76200" y="6096000"/>
            <a:ext cx="9144000" cy="707886"/>
          </a:xfrm>
          <a:prstGeom prst="rect">
            <a:avLst/>
          </a:prstGeom>
          <a:noFill/>
        </p:spPr>
        <p:txBody>
          <a:bodyPr wrap="square" rtlCol="0">
            <a:spAutoFit/>
          </a:bodyPr>
          <a:lstStyle/>
          <a:p>
            <a:r>
              <a:rPr lang="en-US" sz="2000" dirty="0" smtClean="0"/>
              <a:t>Trider CL, et al. Understanding Obstructive Sleep Apnea in Children with CHARGE Syndrome. International Journal of Pediatric </a:t>
            </a:r>
            <a:r>
              <a:rPr lang="en-US" sz="2000" dirty="0" err="1" smtClean="0"/>
              <a:t>Otorhinolaryngology</a:t>
            </a:r>
            <a:r>
              <a:rPr lang="en-US" sz="2000" dirty="0" smtClean="0"/>
              <a:t>, 2012</a:t>
            </a:r>
            <a:endParaRPr lang="en-US" sz="2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TextBox 2"/>
          <p:cNvSpPr txBox="1"/>
          <p:nvPr/>
        </p:nvSpPr>
        <p:spPr>
          <a:xfrm>
            <a:off x="762000" y="1600200"/>
            <a:ext cx="7696200" cy="4524315"/>
          </a:xfrm>
          <a:prstGeom prst="rect">
            <a:avLst/>
          </a:prstGeom>
          <a:noFill/>
        </p:spPr>
        <p:txBody>
          <a:bodyPr wrap="square" rtlCol="0">
            <a:spAutoFit/>
          </a:bodyPr>
          <a:lstStyle/>
          <a:p>
            <a:pPr marL="457200" indent="-457200">
              <a:buFont typeface="+mj-lt"/>
              <a:buAutoNum type="arabicPeriod"/>
            </a:pPr>
            <a:r>
              <a:rPr lang="en-US" sz="2400" dirty="0" smtClean="0">
                <a:latin typeface="Comic Sans MS" pitchFamily="66" charset="0"/>
              </a:rPr>
              <a:t>After this workshop you will understand many of the hidden medical aspects of CHARGE Syndrome including:</a:t>
            </a:r>
          </a:p>
          <a:p>
            <a:pPr marL="914400" lvl="1" indent="-457200">
              <a:buFont typeface="Courier New" pitchFamily="49" charset="0"/>
              <a:buChar char="o"/>
            </a:pPr>
            <a:r>
              <a:rPr lang="en-US" sz="2400" dirty="0" smtClean="0">
                <a:latin typeface="Comic Sans MS" pitchFamily="66" charset="0"/>
              </a:rPr>
              <a:t>Feeding issues</a:t>
            </a:r>
          </a:p>
          <a:p>
            <a:pPr marL="914400" lvl="1" indent="-457200">
              <a:buFont typeface="Courier New" pitchFamily="49" charset="0"/>
              <a:buChar char="o"/>
            </a:pPr>
            <a:r>
              <a:rPr lang="en-US" sz="2400" dirty="0" smtClean="0">
                <a:latin typeface="Comic Sans MS" pitchFamily="66" charset="0"/>
              </a:rPr>
              <a:t>Cranial nerves anomalies</a:t>
            </a:r>
          </a:p>
          <a:p>
            <a:pPr marL="914400" lvl="1" indent="-457200">
              <a:buFont typeface="Courier New" pitchFamily="49" charset="0"/>
              <a:buChar char="o"/>
            </a:pPr>
            <a:r>
              <a:rPr lang="en-US" sz="2400" dirty="0" smtClean="0">
                <a:latin typeface="Comic Sans MS" pitchFamily="66" charset="0"/>
              </a:rPr>
              <a:t>Obstructive sleep apnea and post-operative airway events.</a:t>
            </a:r>
          </a:p>
          <a:p>
            <a:pPr lvl="1" indent="-457200">
              <a:buFont typeface="+mj-lt"/>
              <a:buAutoNum type="arabicPeriod" startAt="2"/>
            </a:pPr>
            <a:r>
              <a:rPr lang="en-US" sz="2400" dirty="0" smtClean="0">
                <a:latin typeface="Comic Sans MS" pitchFamily="66" charset="0"/>
              </a:rPr>
              <a:t>You will be more aware of bone health and puberty issues.</a:t>
            </a:r>
          </a:p>
          <a:p>
            <a:pPr lvl="1" indent="-457200">
              <a:buFont typeface="+mj-lt"/>
              <a:buAutoNum type="arabicPeriod" startAt="2"/>
            </a:pPr>
            <a:r>
              <a:rPr lang="en-US" sz="2400" dirty="0" smtClean="0">
                <a:latin typeface="Comic Sans MS" pitchFamily="66" charset="0"/>
              </a:rPr>
              <a:t>We will share many stories and learn from each other</a:t>
            </a:r>
          </a:p>
          <a:p>
            <a:pPr marL="457200" indent="-457200">
              <a:buFont typeface="+mj-lt"/>
              <a:buAutoNum type="arabicPeriod"/>
            </a:pPr>
            <a:endParaRPr lang="en-US" sz="2400" dirty="0" smtClean="0">
              <a:latin typeface="Comic Sans MS" pitchFamily="66"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Methods</a:t>
            </a:r>
            <a:endParaRPr lang="en-US" dirty="0"/>
          </a:p>
        </p:txBody>
      </p:sp>
      <p:sp>
        <p:nvSpPr>
          <p:cNvPr id="3" name="Rectangle 3"/>
          <p:cNvSpPr txBox="1">
            <a:spLocks noChangeArrowheads="1"/>
          </p:cNvSpPr>
          <p:nvPr/>
        </p:nvSpPr>
        <p:spPr>
          <a:xfrm>
            <a:off x="-228600" y="381000"/>
            <a:ext cx="8485187" cy="3200400"/>
          </a:xfrm>
          <a:prstGeom prst="rect">
            <a:avLst/>
          </a:prstGeom>
          <a:ln/>
        </p:spPr>
        <p:txBody>
          <a:bodyPr rIns="35717" anchor="ctr"/>
          <a:lstStyle/>
          <a:p>
            <a:pPr marL="573088" indent="-306388" eaLnBrk="0" hangingPunct="0">
              <a:spcBef>
                <a:spcPct val="20000"/>
              </a:spcBef>
              <a:buSzPct val="100000"/>
              <a:buFont typeface="Arial" pitchFamily="34" charset="0"/>
              <a:buChar char="•"/>
              <a:tabLst>
                <a:tab pos="573088" algn="l"/>
              </a:tabLst>
              <a:defRPr/>
            </a:pPr>
            <a:r>
              <a:rPr lang="en-US" sz="2000" kern="0" dirty="0">
                <a:latin typeface="+mn-lt"/>
              </a:rPr>
              <a:t>Subjects</a:t>
            </a:r>
          </a:p>
          <a:p>
            <a:pPr marL="860425" lvl="1" indent="9525" eaLnBrk="0" hangingPunct="0">
              <a:spcBef>
                <a:spcPct val="20000"/>
              </a:spcBef>
              <a:buSzPct val="100000"/>
              <a:defRPr/>
            </a:pPr>
            <a:r>
              <a:rPr lang="en-US" sz="2000" kern="0" dirty="0">
                <a:latin typeface="+mn-lt"/>
              </a:rPr>
              <a:t>Children ages 0-14, diagnosis CHARGE Syndrome</a:t>
            </a:r>
          </a:p>
          <a:p>
            <a:pPr marL="573088" indent="-306388" eaLnBrk="0" hangingPunct="0">
              <a:spcBef>
                <a:spcPct val="20000"/>
              </a:spcBef>
              <a:buSzPct val="100000"/>
              <a:buFont typeface="Arial" pitchFamily="34" charset="0"/>
              <a:buChar char="•"/>
              <a:defRPr/>
            </a:pPr>
            <a:r>
              <a:rPr lang="en-US" sz="2000" kern="0" dirty="0" smtClean="0">
                <a:latin typeface="+mn-lt"/>
              </a:rPr>
              <a:t>Questionnaires</a:t>
            </a:r>
            <a:endParaRPr lang="en-US" sz="2000" kern="0" dirty="0">
              <a:latin typeface="+mn-lt"/>
            </a:endParaRPr>
          </a:p>
          <a:p>
            <a:pPr marL="860425" lvl="1" indent="9525" eaLnBrk="0" hangingPunct="0">
              <a:spcBef>
                <a:spcPct val="20000"/>
              </a:spcBef>
              <a:buSzPct val="171000"/>
              <a:defRPr/>
            </a:pPr>
            <a:r>
              <a:rPr lang="en-US" sz="2000" kern="0" dirty="0">
                <a:latin typeface="+mn-lt"/>
              </a:rPr>
              <a:t>CHARGE Syndrome Characteristics</a:t>
            </a:r>
          </a:p>
          <a:p>
            <a:pPr marL="860425" lvl="1" indent="9525" eaLnBrk="0" hangingPunct="0">
              <a:spcBef>
                <a:spcPct val="20000"/>
              </a:spcBef>
              <a:buSzPct val="171000"/>
              <a:defRPr/>
            </a:pPr>
            <a:r>
              <a:rPr lang="en-US" sz="2000" kern="0" dirty="0" err="1">
                <a:latin typeface="+mn-lt"/>
              </a:rPr>
              <a:t>Brouillette</a:t>
            </a:r>
            <a:r>
              <a:rPr lang="en-US" sz="2000" kern="0" dirty="0">
                <a:latin typeface="+mn-lt"/>
              </a:rPr>
              <a:t> Score</a:t>
            </a:r>
          </a:p>
          <a:p>
            <a:pPr marL="860425" lvl="1" indent="9525" eaLnBrk="0" hangingPunct="0">
              <a:spcBef>
                <a:spcPct val="20000"/>
              </a:spcBef>
              <a:buSzPct val="171000"/>
              <a:defRPr/>
            </a:pPr>
            <a:r>
              <a:rPr lang="en-US" sz="2000" kern="0" dirty="0">
                <a:latin typeface="+mn-lt"/>
              </a:rPr>
              <a:t>Pediatric Sleep Questionnaire</a:t>
            </a:r>
          </a:p>
          <a:p>
            <a:pPr marL="860425" lvl="1" indent="9525" eaLnBrk="0" hangingPunct="0">
              <a:spcBef>
                <a:spcPct val="20000"/>
              </a:spcBef>
              <a:buSzPct val="171000"/>
              <a:defRPr/>
            </a:pPr>
            <a:r>
              <a:rPr lang="en-US" sz="2000" kern="0" dirty="0">
                <a:latin typeface="+mn-lt"/>
              </a:rPr>
              <a:t>OSAS Quality of Life </a:t>
            </a:r>
            <a:r>
              <a:rPr lang="en-US" sz="2000" kern="0" dirty="0" smtClean="0">
                <a:latin typeface="+mn-lt"/>
              </a:rPr>
              <a:t>Survey2</a:t>
            </a:r>
            <a:endParaRPr lang="en-US" sz="2000" kern="0" dirty="0">
              <a:latin typeface="+mn-lt"/>
            </a:endParaRPr>
          </a:p>
        </p:txBody>
      </p:sp>
      <p:sp>
        <p:nvSpPr>
          <p:cNvPr id="5" name="TextBox 4"/>
          <p:cNvSpPr txBox="1"/>
          <p:nvPr/>
        </p:nvSpPr>
        <p:spPr>
          <a:xfrm>
            <a:off x="2362200" y="3276600"/>
            <a:ext cx="6705600" cy="3416320"/>
          </a:xfrm>
          <a:prstGeom prst="rect">
            <a:avLst/>
          </a:prstGeom>
          <a:solidFill>
            <a:schemeClr val="tx1"/>
          </a:solidFill>
          <a:ln>
            <a:solidFill>
              <a:schemeClr val="bg1"/>
            </a:solidFill>
          </a:ln>
        </p:spPr>
        <p:txBody>
          <a:bodyPr wrap="square" rtlCol="0">
            <a:spAutoFit/>
          </a:bodyPr>
          <a:lstStyle/>
          <a:p>
            <a:r>
              <a:rPr lang="en-US" b="1" dirty="0" smtClean="0">
                <a:solidFill>
                  <a:schemeClr val="bg1"/>
                </a:solidFill>
              </a:rPr>
              <a:t>Questionnaire / Observation</a:t>
            </a:r>
          </a:p>
          <a:p>
            <a:r>
              <a:rPr lang="en-US" b="1" dirty="0" smtClean="0">
                <a:solidFill>
                  <a:schemeClr val="bg1"/>
                </a:solidFill>
              </a:rPr>
              <a:t>D.</a:t>
            </a:r>
            <a:r>
              <a:rPr lang="en-US" dirty="0" smtClean="0">
                <a:solidFill>
                  <a:schemeClr val="bg1"/>
                </a:solidFill>
              </a:rPr>
              <a:t> Difficulty in breathing during sleep?</a:t>
            </a:r>
          </a:p>
          <a:p>
            <a:r>
              <a:rPr lang="en-US" dirty="0" smtClean="0">
                <a:solidFill>
                  <a:schemeClr val="bg1"/>
                </a:solidFill>
              </a:rPr>
              <a:t>	0=never; 1=occasionally; 2=frequently; and 3=always</a:t>
            </a:r>
          </a:p>
          <a:p>
            <a:pPr marL="342900" indent="-342900"/>
            <a:r>
              <a:rPr lang="en-US" b="1" dirty="0" smtClean="0">
                <a:solidFill>
                  <a:schemeClr val="bg1"/>
                </a:solidFill>
              </a:rPr>
              <a:t>A. </a:t>
            </a:r>
            <a:r>
              <a:rPr lang="en-US" dirty="0" smtClean="0">
                <a:solidFill>
                  <a:schemeClr val="bg1"/>
                </a:solidFill>
              </a:rPr>
              <a:t>Stops breathing during sleep?	</a:t>
            </a:r>
          </a:p>
          <a:p>
            <a:pPr marL="342900" indent="-342900"/>
            <a:r>
              <a:rPr lang="en-US" dirty="0" smtClean="0">
                <a:solidFill>
                  <a:schemeClr val="bg1"/>
                </a:solidFill>
              </a:rPr>
              <a:t>		0=no; 1=yes</a:t>
            </a:r>
          </a:p>
          <a:p>
            <a:pPr marL="342900" indent="-342900"/>
            <a:r>
              <a:rPr lang="en-US" b="1" dirty="0" smtClean="0">
                <a:solidFill>
                  <a:schemeClr val="bg1"/>
                </a:solidFill>
              </a:rPr>
              <a:t>S. </a:t>
            </a:r>
            <a:r>
              <a:rPr lang="en-US" dirty="0" smtClean="0">
                <a:solidFill>
                  <a:schemeClr val="bg1"/>
                </a:solidFill>
              </a:rPr>
              <a:t>Snoring?</a:t>
            </a:r>
          </a:p>
          <a:p>
            <a:pPr marL="342900" indent="-342900"/>
            <a:r>
              <a:rPr lang="en-US" dirty="0" smtClean="0">
                <a:solidFill>
                  <a:schemeClr val="bg1"/>
                </a:solidFill>
              </a:rPr>
              <a:t>		 0=never; 1=occasionally; 2=frequently; and 3=always</a:t>
            </a:r>
          </a:p>
          <a:p>
            <a:pPr marL="342900" indent="-342900"/>
            <a:endParaRPr lang="en-US" dirty="0" smtClean="0">
              <a:solidFill>
                <a:schemeClr val="bg1"/>
              </a:solidFill>
            </a:endParaRPr>
          </a:p>
          <a:p>
            <a:pPr marL="342900" indent="-342900"/>
            <a:r>
              <a:rPr lang="en-US" b="1" dirty="0" err="1" smtClean="0">
                <a:solidFill>
                  <a:schemeClr val="bg1"/>
                </a:solidFill>
              </a:rPr>
              <a:t>Brouillette</a:t>
            </a:r>
            <a:r>
              <a:rPr lang="en-US" b="1" dirty="0" smtClean="0">
                <a:solidFill>
                  <a:schemeClr val="bg1"/>
                </a:solidFill>
              </a:rPr>
              <a:t>  score</a:t>
            </a:r>
            <a:r>
              <a:rPr lang="en-US" dirty="0" smtClean="0">
                <a:solidFill>
                  <a:schemeClr val="bg1"/>
                </a:solidFill>
              </a:rPr>
              <a:t> = 1.42 </a:t>
            </a:r>
            <a:r>
              <a:rPr lang="en-US" b="1" dirty="0" smtClean="0">
                <a:solidFill>
                  <a:schemeClr val="bg1"/>
                </a:solidFill>
              </a:rPr>
              <a:t>D</a:t>
            </a:r>
            <a:r>
              <a:rPr lang="en-US" dirty="0" smtClean="0">
                <a:solidFill>
                  <a:schemeClr val="bg1"/>
                </a:solidFill>
              </a:rPr>
              <a:t> + 1.41 </a:t>
            </a:r>
            <a:r>
              <a:rPr lang="en-US" b="1" dirty="0" smtClean="0">
                <a:solidFill>
                  <a:schemeClr val="bg1"/>
                </a:solidFill>
              </a:rPr>
              <a:t>A</a:t>
            </a:r>
            <a:r>
              <a:rPr lang="en-US" dirty="0" smtClean="0">
                <a:solidFill>
                  <a:schemeClr val="bg1"/>
                </a:solidFill>
              </a:rPr>
              <a:t>+0.71 </a:t>
            </a:r>
            <a:r>
              <a:rPr lang="en-US" b="1" dirty="0" smtClean="0">
                <a:solidFill>
                  <a:schemeClr val="bg1"/>
                </a:solidFill>
              </a:rPr>
              <a:t>S </a:t>
            </a:r>
            <a:r>
              <a:rPr lang="en-US" dirty="0" smtClean="0">
                <a:solidFill>
                  <a:schemeClr val="bg1"/>
                </a:solidFill>
              </a:rPr>
              <a:t>-3.83</a:t>
            </a:r>
          </a:p>
          <a:p>
            <a:pPr marL="342900" indent="-342900">
              <a:tabLst>
                <a:tab pos="1487488" algn="l"/>
              </a:tabLst>
            </a:pPr>
            <a:r>
              <a:rPr lang="en-US" dirty="0" smtClean="0">
                <a:solidFill>
                  <a:schemeClr val="bg1"/>
                </a:solidFill>
              </a:rPr>
              <a:t>		&gt;3.5:	diagnostic for OSA</a:t>
            </a:r>
          </a:p>
          <a:p>
            <a:pPr marL="342900" indent="-342900"/>
            <a:r>
              <a:rPr lang="en-US" dirty="0" smtClean="0">
                <a:solidFill>
                  <a:schemeClr val="bg1"/>
                </a:solidFill>
              </a:rPr>
              <a:t>Between -1 and 3.5:	suggestive for OSA</a:t>
            </a:r>
          </a:p>
          <a:p>
            <a:pPr marL="342900" indent="-342900">
              <a:tabLst>
                <a:tab pos="1487488" algn="l"/>
              </a:tabLst>
            </a:pPr>
            <a:r>
              <a:rPr lang="en-US" dirty="0" smtClean="0">
                <a:solidFill>
                  <a:schemeClr val="bg1"/>
                </a:solidFill>
              </a:rPr>
              <a:t>		&lt;-1:	absence of OSA	</a:t>
            </a:r>
            <a:endParaRPr lang="en-US" dirty="0">
              <a:solidFill>
                <a:schemeClr val="bg1"/>
              </a:solidFill>
            </a:endParaRPr>
          </a:p>
        </p:txBody>
      </p:sp>
      <p:sp>
        <p:nvSpPr>
          <p:cNvPr id="6" name="TextBox 5"/>
          <p:cNvSpPr txBox="1"/>
          <p:nvPr/>
        </p:nvSpPr>
        <p:spPr>
          <a:xfrm>
            <a:off x="5181600" y="2876490"/>
            <a:ext cx="1981200" cy="400110"/>
          </a:xfrm>
          <a:prstGeom prst="rect">
            <a:avLst/>
          </a:prstGeom>
          <a:solidFill>
            <a:schemeClr val="tx1"/>
          </a:solidFill>
          <a:ln>
            <a:solidFill>
              <a:schemeClr val="bg1"/>
            </a:solidFill>
          </a:ln>
        </p:spPr>
        <p:txBody>
          <a:bodyPr wrap="square" rtlCol="0">
            <a:spAutoFit/>
          </a:bodyPr>
          <a:lstStyle/>
          <a:p>
            <a:r>
              <a:rPr lang="en-US" sz="2000" dirty="0" err="1" smtClean="0">
                <a:solidFill>
                  <a:schemeClr val="bg1"/>
                </a:solidFill>
              </a:rPr>
              <a:t>Brouillette</a:t>
            </a:r>
            <a:r>
              <a:rPr lang="en-US" sz="2000" dirty="0" smtClean="0">
                <a:solidFill>
                  <a:schemeClr val="bg1"/>
                </a:solidFill>
              </a:rPr>
              <a:t> Score</a:t>
            </a:r>
            <a:endParaRPr lang="en-US" sz="2000" dirty="0">
              <a:solidFill>
                <a:schemeClr val="bg1"/>
              </a:solidFill>
            </a:endParaRPr>
          </a:p>
        </p:txBody>
      </p:sp>
      <p:sp>
        <p:nvSpPr>
          <p:cNvPr id="7" name="TextBox 6"/>
          <p:cNvSpPr txBox="1"/>
          <p:nvPr/>
        </p:nvSpPr>
        <p:spPr>
          <a:xfrm>
            <a:off x="914400" y="4114800"/>
            <a:ext cx="1219200" cy="1077218"/>
          </a:xfrm>
          <a:prstGeom prst="rect">
            <a:avLst/>
          </a:prstGeom>
          <a:noFill/>
        </p:spPr>
        <p:txBody>
          <a:bodyPr wrap="square" rtlCol="0">
            <a:spAutoFit/>
          </a:bodyPr>
          <a:lstStyle/>
          <a:p>
            <a:r>
              <a:rPr lang="en-US" sz="3200" dirty="0" smtClean="0"/>
              <a:t>Try it out!</a:t>
            </a:r>
            <a:endParaRPr lang="en-US" sz="32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0"/>
            <a:ext cx="8229600" cy="762000"/>
          </a:xfrm>
          <a:prstGeom prst="rect">
            <a:avLst/>
          </a:prstGeom>
          <a:ln/>
        </p:spPr>
        <p:txBody>
          <a:bodyPr rIns="35717"/>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i="0" u="none" strike="noStrike" kern="1200" cap="none" spc="0" normalizeH="0" baseline="0" noProof="0" dirty="0" smtClean="0">
                <a:ln>
                  <a:noFill/>
                </a:ln>
                <a:effectLst/>
                <a:uLnTx/>
                <a:uFillTx/>
                <a:latin typeface="+mj-lt"/>
                <a:ea typeface="+mj-ea"/>
                <a:cs typeface="+mj-cs"/>
              </a:rPr>
              <a:t>Results</a:t>
            </a:r>
            <a:r>
              <a:rPr kumimoji="0" lang="en-US" sz="4400" i="0" u="none" strike="noStrike" kern="1200" cap="none" spc="0" normalizeH="0" noProof="0" dirty="0" smtClean="0">
                <a:ln>
                  <a:noFill/>
                </a:ln>
                <a:effectLst/>
                <a:uLnTx/>
                <a:uFillTx/>
                <a:latin typeface="+mj-lt"/>
                <a:ea typeface="+mj-ea"/>
                <a:cs typeface="+mj-cs"/>
              </a:rPr>
              <a:t> (</a:t>
            </a:r>
            <a:r>
              <a:rPr lang="en-US" sz="3600" b="0" dirty="0" smtClean="0">
                <a:latin typeface="+mj-lt"/>
                <a:ea typeface="+mj-ea"/>
                <a:cs typeface="+mj-cs"/>
              </a:rPr>
              <a:t>N=51)</a:t>
            </a:r>
            <a:endParaRPr kumimoji="0" lang="en-US" sz="3600" b="0" i="0" u="none" strike="noStrike" kern="1200" cap="none" spc="0" normalizeH="0" baseline="0" noProof="0" dirty="0" smtClean="0">
              <a:ln>
                <a:noFill/>
              </a:ln>
              <a:effectLst/>
              <a:uLnTx/>
              <a:uFillTx/>
              <a:latin typeface="+mj-lt"/>
              <a:ea typeface="+mj-ea"/>
              <a:cs typeface="+mj-cs"/>
            </a:endParaRPr>
          </a:p>
        </p:txBody>
      </p:sp>
      <p:sp>
        <p:nvSpPr>
          <p:cNvPr id="3" name="Rectangle 3"/>
          <p:cNvSpPr txBox="1">
            <a:spLocks noChangeArrowheads="1"/>
          </p:cNvSpPr>
          <p:nvPr/>
        </p:nvSpPr>
        <p:spPr>
          <a:xfrm>
            <a:off x="0" y="533400"/>
            <a:ext cx="8382000" cy="2268538"/>
          </a:xfrm>
          <a:prstGeom prst="rect">
            <a:avLst/>
          </a:prstGeom>
          <a:ln/>
        </p:spPr>
        <p:txBody>
          <a:bodyPr rIns="35717" anchor="ctr"/>
          <a:lstStyle/>
          <a:p>
            <a:pPr marL="889000" marR="0" lvl="0" indent="-571500" algn="l" defTabSz="914400" rtl="0" eaLnBrk="1" fontAlgn="auto" latinLnBrk="0" hangingPunct="1">
              <a:lnSpc>
                <a:spcPct val="100000"/>
              </a:lnSpc>
              <a:spcBef>
                <a:spcPct val="20000"/>
              </a:spcBef>
              <a:spcAft>
                <a:spcPts val="0"/>
              </a:spcAft>
              <a:buClrTx/>
              <a:buSzPct val="171000"/>
              <a:tabLst/>
              <a:defRPr/>
            </a:pPr>
            <a:r>
              <a:rPr kumimoji="0" lang="en-US" sz="2200" b="0" i="0" u="none" strike="noStrike" kern="1200" cap="none" spc="0" normalizeH="0" baseline="0" noProof="0" dirty="0" smtClean="0">
                <a:ln>
                  <a:noFill/>
                </a:ln>
                <a:effectLst/>
                <a:uLnTx/>
                <a:uFillTx/>
                <a:latin typeface="+mn-lt"/>
                <a:ea typeface="+mn-ea"/>
                <a:cs typeface="+mn-cs"/>
              </a:rPr>
              <a:t>	33</a:t>
            </a:r>
            <a:r>
              <a:rPr kumimoji="0" lang="en-US" sz="2200" b="0" i="0" u="none" strike="noStrike" kern="1200" cap="none" spc="0" normalizeH="0" noProof="0" dirty="0" smtClean="0">
                <a:ln>
                  <a:noFill/>
                </a:ln>
                <a:effectLst/>
                <a:uLnTx/>
                <a:uFillTx/>
                <a:latin typeface="+mn-lt"/>
                <a:ea typeface="+mn-ea"/>
                <a:cs typeface="+mn-cs"/>
              </a:rPr>
              <a:t> /51 = 65% of children had obstructive sleep apnea (OSA)</a:t>
            </a:r>
          </a:p>
          <a:p>
            <a:pPr marL="1346200" lvl="1" indent="-571500">
              <a:spcBef>
                <a:spcPct val="20000"/>
              </a:spcBef>
              <a:buSzPct val="171000"/>
              <a:buFont typeface="Arial" pitchFamily="34" charset="0"/>
              <a:buChar char="•"/>
              <a:defRPr/>
            </a:pPr>
            <a:r>
              <a:rPr lang="en-US" sz="2200" baseline="0" dirty="0" smtClean="0"/>
              <a:t>10 treated with CPAP</a:t>
            </a:r>
          </a:p>
          <a:p>
            <a:pPr marL="1346200" lvl="1" indent="-571500">
              <a:spcBef>
                <a:spcPct val="20000"/>
              </a:spcBef>
              <a:buSzPct val="171000"/>
              <a:buFont typeface="Arial" pitchFamily="34" charset="0"/>
              <a:buChar char="•"/>
              <a:defRPr/>
            </a:pPr>
            <a:r>
              <a:rPr kumimoji="0" lang="en-US" sz="2200" b="0" i="0" u="none" strike="noStrike" kern="1200" cap="none" spc="0" normalizeH="0" noProof="0" dirty="0" smtClean="0">
                <a:ln>
                  <a:noFill/>
                </a:ln>
                <a:effectLst/>
                <a:uLnTx/>
                <a:uFillTx/>
                <a:latin typeface="+mn-lt"/>
                <a:ea typeface="+mn-ea"/>
                <a:cs typeface="+mn-cs"/>
              </a:rPr>
              <a:t>27 adenoidectomy +- tonsillectomy</a:t>
            </a:r>
          </a:p>
          <a:p>
            <a:pPr marL="1346200" lvl="1" indent="-571500">
              <a:spcBef>
                <a:spcPct val="20000"/>
              </a:spcBef>
              <a:buSzPct val="171000"/>
              <a:buFont typeface="Arial" pitchFamily="34" charset="0"/>
              <a:buChar char="•"/>
              <a:defRPr/>
            </a:pPr>
            <a:r>
              <a:rPr lang="en-US" sz="2200" baseline="0" dirty="0" smtClean="0"/>
              <a:t>9</a:t>
            </a:r>
            <a:r>
              <a:rPr lang="en-US" sz="2200" dirty="0" smtClean="0"/>
              <a:t> </a:t>
            </a:r>
            <a:r>
              <a:rPr lang="en-US" sz="2200" dirty="0" err="1" smtClean="0"/>
              <a:t>tracheostomy</a:t>
            </a:r>
            <a:endParaRPr kumimoji="0" lang="en-US" sz="2200" b="0" i="0" u="none" strike="noStrike" kern="1200" cap="none" spc="0" normalizeH="0" baseline="0" noProof="0" dirty="0" smtClean="0">
              <a:ln>
                <a:noFill/>
              </a:ln>
              <a:effectLst/>
              <a:uLnTx/>
              <a:uFillTx/>
              <a:latin typeface="+mn-lt"/>
              <a:ea typeface="+mn-ea"/>
              <a:cs typeface="+mn-cs"/>
            </a:endParaRPr>
          </a:p>
        </p:txBody>
      </p:sp>
      <p:sp>
        <p:nvSpPr>
          <p:cNvPr id="5" name="TextBox 4"/>
          <p:cNvSpPr txBox="1"/>
          <p:nvPr/>
        </p:nvSpPr>
        <p:spPr>
          <a:xfrm>
            <a:off x="1676400" y="6172200"/>
            <a:ext cx="5715000" cy="369332"/>
          </a:xfrm>
          <a:prstGeom prst="rect">
            <a:avLst/>
          </a:prstGeom>
          <a:noFill/>
        </p:spPr>
        <p:txBody>
          <a:bodyPr wrap="square" rtlCol="0">
            <a:spAutoFit/>
          </a:bodyPr>
          <a:lstStyle/>
          <a:p>
            <a:r>
              <a:rPr lang="en-US" dirty="0" err="1" smtClean="0"/>
              <a:t>Brouilette</a:t>
            </a:r>
            <a:r>
              <a:rPr lang="en-US" dirty="0" smtClean="0"/>
              <a:t> Scores 	&gt; 3.5 = OSA	 &lt; -1 unlikely OSA</a:t>
            </a:r>
            <a:endParaRPr lang="en-US" dirty="0"/>
          </a:p>
        </p:txBody>
      </p:sp>
      <p:sp>
        <p:nvSpPr>
          <p:cNvPr id="7" name="TextBox 6"/>
          <p:cNvSpPr txBox="1"/>
          <p:nvPr/>
        </p:nvSpPr>
        <p:spPr>
          <a:xfrm>
            <a:off x="838200" y="2514600"/>
            <a:ext cx="7391400" cy="400110"/>
          </a:xfrm>
          <a:prstGeom prst="rect">
            <a:avLst/>
          </a:prstGeom>
          <a:noFill/>
        </p:spPr>
        <p:txBody>
          <a:bodyPr wrap="square" rtlCol="0">
            <a:spAutoFit/>
          </a:bodyPr>
          <a:lstStyle/>
          <a:p>
            <a:r>
              <a:rPr lang="en-US" sz="2000" b="1" dirty="0" err="1" smtClean="0"/>
              <a:t>Brouilette</a:t>
            </a:r>
            <a:r>
              <a:rPr lang="en-US" sz="2000" b="1" dirty="0" smtClean="0"/>
              <a:t> Scores for children before and after treatment for OSA </a:t>
            </a:r>
            <a:endParaRPr lang="en-US" sz="2000" b="1" dirty="0"/>
          </a:p>
        </p:txBody>
      </p:sp>
      <p:graphicFrame>
        <p:nvGraphicFramePr>
          <p:cNvPr id="8" name="Chart 7"/>
          <p:cNvGraphicFramePr/>
          <p:nvPr/>
        </p:nvGraphicFramePr>
        <p:xfrm>
          <a:off x="457200" y="2895600"/>
          <a:ext cx="8458200" cy="3057526"/>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3886200" y="3733800"/>
            <a:ext cx="1371600" cy="338554"/>
          </a:xfrm>
          <a:prstGeom prst="rect">
            <a:avLst/>
          </a:prstGeom>
          <a:noFill/>
        </p:spPr>
        <p:txBody>
          <a:bodyPr wrap="square" rtlCol="0">
            <a:spAutoFit/>
          </a:bodyPr>
          <a:lstStyle/>
          <a:p>
            <a:r>
              <a:rPr lang="en-US" sz="1600" i="1" dirty="0" smtClean="0"/>
              <a:t>p&lt;</a:t>
            </a:r>
            <a:r>
              <a:rPr lang="en-US" sz="1600" dirty="0" smtClean="0"/>
              <a:t>0.001</a:t>
            </a:r>
            <a:endParaRPr lang="en-US" sz="1600" i="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57200" y="0"/>
            <a:ext cx="8229600" cy="1143000"/>
          </a:xfrm>
          <a:ln/>
        </p:spPr>
        <p:txBody>
          <a:bodyPr rIns="35717">
            <a:normAutofit/>
          </a:bodyPr>
          <a:lstStyle/>
          <a:p>
            <a:r>
              <a:rPr lang="en-US" dirty="0" smtClean="0"/>
              <a:t>Results (</a:t>
            </a:r>
            <a:r>
              <a:rPr lang="en-US" i="1" dirty="0" smtClean="0"/>
              <a:t>n</a:t>
            </a:r>
            <a:r>
              <a:rPr lang="en-US" dirty="0" smtClean="0"/>
              <a:t> = 16)</a:t>
            </a:r>
          </a:p>
        </p:txBody>
      </p:sp>
      <p:sp>
        <p:nvSpPr>
          <p:cNvPr id="9" name="Rectangle 3"/>
          <p:cNvSpPr>
            <a:spLocks/>
          </p:cNvSpPr>
          <p:nvPr/>
        </p:nvSpPr>
        <p:spPr bwMode="auto">
          <a:xfrm>
            <a:off x="4419600" y="6400800"/>
            <a:ext cx="4554538" cy="304800"/>
          </a:xfrm>
          <a:prstGeom prst="rect">
            <a:avLst/>
          </a:prstGeom>
          <a:noFill/>
          <a:ln w="12700">
            <a:noFill/>
            <a:miter lim="800000"/>
            <a:headEnd/>
            <a:tailEnd/>
          </a:ln>
        </p:spPr>
        <p:txBody>
          <a:bodyPr lIns="0" tIns="0" rIns="0" bIns="0" anchor="ctr"/>
          <a:lstStyle/>
          <a:p>
            <a:pPr algn="r" defTabSz="642938">
              <a:lnSpc>
                <a:spcPct val="200000"/>
              </a:lnSpc>
            </a:pPr>
            <a:r>
              <a:rPr lang="en-US">
                <a:latin typeface="Times New Roman Italic" charset="0"/>
                <a:cs typeface="Times New Roman Italic" charset="0"/>
                <a:sym typeface="Times New Roman Italic" charset="0"/>
              </a:rPr>
              <a:t>Chervin RD, et al. Sleep Med 2000;1:21-32. </a:t>
            </a:r>
          </a:p>
        </p:txBody>
      </p:sp>
      <p:sp>
        <p:nvSpPr>
          <p:cNvPr id="10" name="Rectangle 4"/>
          <p:cNvSpPr>
            <a:spLocks/>
          </p:cNvSpPr>
          <p:nvPr/>
        </p:nvSpPr>
        <p:spPr bwMode="auto">
          <a:xfrm>
            <a:off x="1752600" y="762000"/>
            <a:ext cx="5259388" cy="544513"/>
          </a:xfrm>
          <a:prstGeom prst="rect">
            <a:avLst/>
          </a:prstGeom>
          <a:noFill/>
          <a:ln w="12700">
            <a:noFill/>
            <a:miter lim="800000"/>
            <a:headEnd/>
            <a:tailEnd/>
          </a:ln>
        </p:spPr>
        <p:txBody>
          <a:bodyPr lIns="0" tIns="0" rIns="0" bIns="0" anchor="ctr"/>
          <a:lstStyle/>
          <a:p>
            <a:pPr algn="ctr" defTabSz="642938"/>
            <a:r>
              <a:rPr lang="en-US" sz="2100" dirty="0">
                <a:latin typeface="Gill Sans" charset="0"/>
                <a:sym typeface="Gill Sans" charset="0"/>
              </a:rPr>
              <a:t>Pediatric Sleep Questionnaire Scores </a:t>
            </a:r>
          </a:p>
        </p:txBody>
      </p:sp>
      <p:graphicFrame>
        <p:nvGraphicFramePr>
          <p:cNvPr id="11" name="Group 106"/>
          <p:cNvGraphicFramePr>
            <a:graphicFrameLocks noGrp="1"/>
          </p:cNvGraphicFramePr>
          <p:nvPr/>
        </p:nvGraphicFramePr>
        <p:xfrm>
          <a:off x="127000" y="1447800"/>
          <a:ext cx="8915400" cy="4182416"/>
        </p:xfrm>
        <a:graphic>
          <a:graphicData uri="http://schemas.openxmlformats.org/drawingml/2006/table">
            <a:tbl>
              <a:tblPr/>
              <a:tblGrid>
                <a:gridCol w="3736975"/>
                <a:gridCol w="1808163"/>
                <a:gridCol w="1682750"/>
                <a:gridCol w="1687512"/>
              </a:tblGrid>
              <a:tr h="12192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Times New Roman Bold" charset="0"/>
                          <a:cs typeface="Times New Roman Bold" charset="0"/>
                          <a:sym typeface="Times New Roman Bold" charset="0"/>
                        </a:rPr>
                        <a:t>Symptom Category Subscale</a:t>
                      </a:r>
                    </a:p>
                  </a:txBody>
                  <a:tcPr marL="44647" marR="44647" marT="44647" marB="446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3D97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Times New Roman Bold" charset="0"/>
                          <a:cs typeface="Times New Roman Bold" charset="0"/>
                          <a:sym typeface="Times New Roman Bold" charset="0"/>
                        </a:rPr>
                        <a:t>Mean scores before surgery</a:t>
                      </a:r>
                    </a:p>
                  </a:txBody>
                  <a:tcPr marL="44647" marR="44647" marT="44647" marB="446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3D97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Times New Roman Bold" charset="0"/>
                          <a:cs typeface="Times New Roman Bold" charset="0"/>
                          <a:sym typeface="Times New Roman Bold" charset="0"/>
                        </a:rPr>
                        <a:t>Mean scores after surgery</a:t>
                      </a:r>
                    </a:p>
                  </a:txBody>
                  <a:tcPr marL="44647" marR="44647" marT="44647" marB="446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3D97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Times New Roman Bold Italic" charset="0"/>
                          <a:cs typeface="Times New Roman Bold Italic" charset="0"/>
                          <a:sym typeface="Times New Roman Bold Italic" charset="0"/>
                        </a:rPr>
                        <a:t>P </a:t>
                      </a:r>
                      <a:r>
                        <a:rPr kumimoji="0" lang="en-US" sz="2400" b="0" i="0" u="none" strike="noStrike" cap="none" normalizeH="0" baseline="0" dirty="0" smtClean="0">
                          <a:ln>
                            <a:noFill/>
                          </a:ln>
                          <a:solidFill>
                            <a:schemeClr val="bg1"/>
                          </a:solidFill>
                          <a:effectLst/>
                          <a:latin typeface="Times New Roman Bold" charset="0"/>
                          <a:cs typeface="Times New Roman Bold" charset="0"/>
                          <a:sym typeface="Times New Roman Bold" charset="0"/>
                        </a:rPr>
                        <a:t>Value</a:t>
                      </a:r>
                    </a:p>
                  </a:txBody>
                  <a:tcPr marL="44647" marR="44647" marT="44647" marB="446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A3D979"/>
                    </a:solidFill>
                  </a:tcPr>
                </a:tc>
              </a:tr>
              <a:tr h="4286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Bold Italic" charset="0"/>
                          <a:cs typeface="Times New Roman Bold Italic" charset="0"/>
                          <a:sym typeface="Times New Roman Bold Italic" charset="0"/>
                        </a:rPr>
                        <a:t>Snoring*</a:t>
                      </a:r>
                    </a:p>
                  </a:txBody>
                  <a:tcPr marL="44647" marR="44647" marT="44647" marB="446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Bold" charset="0"/>
                          <a:cs typeface="Times New Roman Bold" charset="0"/>
                          <a:sym typeface="Times New Roman Bold" charset="0"/>
                        </a:rPr>
                        <a:t>2.9</a:t>
                      </a:r>
                    </a:p>
                  </a:txBody>
                  <a:tcPr marL="44647" marR="44647" marT="44647" marB="446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Bold" charset="0"/>
                          <a:cs typeface="Times New Roman Bold" charset="0"/>
                          <a:sym typeface="Times New Roman Bold" charset="0"/>
                        </a:rPr>
                        <a:t>0.7</a:t>
                      </a:r>
                    </a:p>
                  </a:txBody>
                  <a:tcPr marL="44647" marR="44647" marT="44647" marB="446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Bold" charset="0"/>
                          <a:cs typeface="Times New Roman Bold" charset="0"/>
                          <a:sym typeface="Times New Roman Bold" charset="0"/>
                        </a:rPr>
                        <a:t>&lt;0.001</a:t>
                      </a:r>
                      <a:r>
                        <a:rPr kumimoji="0" lang="en-US" sz="2400" b="0" i="0" u="none" strike="noStrike" cap="none" normalizeH="0" baseline="32000" dirty="0" smtClean="0">
                          <a:ln>
                            <a:noFill/>
                          </a:ln>
                          <a:solidFill>
                            <a:schemeClr val="tx1"/>
                          </a:solidFill>
                          <a:effectLst/>
                          <a:latin typeface="Times New Roman Bold" charset="0"/>
                          <a:cs typeface="Times New Roman Bold" charset="0"/>
                          <a:sym typeface="Times New Roman Bold" charset="0"/>
                        </a:rPr>
                        <a:t>#</a:t>
                      </a:r>
                    </a:p>
                  </a:txBody>
                  <a:tcPr marL="44647" marR="44647" marT="44647" marB="446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4270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Bold Italic" charset="0"/>
                          <a:cs typeface="Times New Roman Bold Italic" charset="0"/>
                          <a:sym typeface="Times New Roman Bold Italic" charset="0"/>
                        </a:rPr>
                        <a:t>Breathing problems</a:t>
                      </a:r>
                    </a:p>
                  </a:txBody>
                  <a:tcPr marL="44647" marR="44647" marT="44647" marB="446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Bold" charset="0"/>
                          <a:cs typeface="Times New Roman Bold" charset="0"/>
                          <a:sym typeface="Times New Roman Bold" charset="0"/>
                        </a:rPr>
                        <a:t>1.8</a:t>
                      </a:r>
                    </a:p>
                  </a:txBody>
                  <a:tcPr marL="44647" marR="44647" marT="44647" marB="446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Bold" charset="0"/>
                          <a:cs typeface="Times New Roman Bold" charset="0"/>
                          <a:sym typeface="Times New Roman Bold" charset="0"/>
                        </a:rPr>
                        <a:t>0.6</a:t>
                      </a:r>
                    </a:p>
                  </a:txBody>
                  <a:tcPr marL="44647" marR="44647" marT="44647" marB="446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Bold" charset="0"/>
                          <a:cs typeface="Times New Roman Bold" charset="0"/>
                          <a:sym typeface="Times New Roman Bold" charset="0"/>
                        </a:rPr>
                        <a:t>&lt;0.001</a:t>
                      </a:r>
                      <a:r>
                        <a:rPr kumimoji="0" lang="en-US" sz="2400" b="0" i="0" u="none" strike="noStrike" cap="none" normalizeH="0" baseline="32000" dirty="0" smtClean="0">
                          <a:ln>
                            <a:noFill/>
                          </a:ln>
                          <a:solidFill>
                            <a:schemeClr val="tx1"/>
                          </a:solidFill>
                          <a:effectLst/>
                          <a:latin typeface="Times New Roman Bold" charset="0"/>
                          <a:cs typeface="Times New Roman Bold" charset="0"/>
                          <a:sym typeface="Times New Roman Bold" charset="0"/>
                        </a:rPr>
                        <a:t>#</a:t>
                      </a:r>
                    </a:p>
                  </a:txBody>
                  <a:tcPr marL="44647" marR="44647" marT="44647" marB="446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4270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sym typeface="Times New Roman" pitchFamily="18" charset="0"/>
                        </a:rPr>
                        <a:t>Mouth breathing</a:t>
                      </a:r>
                    </a:p>
                  </a:txBody>
                  <a:tcPr marL="44647" marR="44647" marT="44647" marB="446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sym typeface="Times New Roman" pitchFamily="18" charset="0"/>
                        </a:rPr>
                        <a:t>1.3</a:t>
                      </a:r>
                    </a:p>
                  </a:txBody>
                  <a:tcPr marL="44647" marR="44647" marT="44647" marB="446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sym typeface="Times New Roman" pitchFamily="18" charset="0"/>
                        </a:rPr>
                        <a:t>1.0</a:t>
                      </a:r>
                    </a:p>
                  </a:txBody>
                  <a:tcPr marL="44647" marR="44647" marT="44647" marB="446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sym typeface="Times New Roman" pitchFamily="18" charset="0"/>
                        </a:rPr>
                        <a:t>0.104</a:t>
                      </a:r>
                    </a:p>
                  </a:txBody>
                  <a:tcPr marL="44647" marR="44647" marT="44647" marB="446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4286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sym typeface="Times New Roman" pitchFamily="18" charset="0"/>
                        </a:rPr>
                        <a:t>Daytime sleepiness*</a:t>
                      </a:r>
                    </a:p>
                  </a:txBody>
                  <a:tcPr marL="44647" marR="44647" marT="44647" marB="446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sym typeface="Times New Roman" pitchFamily="18" charset="0"/>
                        </a:rPr>
                        <a:t>2.6</a:t>
                      </a:r>
                    </a:p>
                  </a:txBody>
                  <a:tcPr marL="44647" marR="44647" marT="44647" marB="446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sym typeface="Times New Roman" pitchFamily="18" charset="0"/>
                        </a:rPr>
                        <a:t>1.7</a:t>
                      </a:r>
                    </a:p>
                  </a:txBody>
                  <a:tcPr marL="44647" marR="44647" marT="44647" marB="446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sym typeface="Times New Roman" pitchFamily="18" charset="0"/>
                        </a:rPr>
                        <a:t>0.011#</a:t>
                      </a:r>
                    </a:p>
                  </a:txBody>
                  <a:tcPr marL="44647" marR="44647" marT="44647" marB="446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5715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sym typeface="Times New Roman" pitchFamily="18" charset="0"/>
                        </a:rPr>
                        <a:t>Inattention/hyperactivity*</a:t>
                      </a:r>
                    </a:p>
                  </a:txBody>
                  <a:tcPr marL="44647" marR="44647" marT="44647" marB="446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sym typeface="Times New Roman" pitchFamily="18" charset="0"/>
                        </a:rPr>
                        <a:t>4.2</a:t>
                      </a:r>
                    </a:p>
                  </a:txBody>
                  <a:tcPr marL="44647" marR="44647" marT="44647" marB="446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sym typeface="Times New Roman" pitchFamily="18" charset="0"/>
                        </a:rPr>
                        <a:t>4.1</a:t>
                      </a:r>
                    </a:p>
                  </a:txBody>
                  <a:tcPr marL="44647" marR="44647" marT="44647" marB="446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sym typeface="Times New Roman" pitchFamily="18" charset="0"/>
                        </a:rPr>
                        <a:t>1.00</a:t>
                      </a:r>
                    </a:p>
                  </a:txBody>
                  <a:tcPr marL="44647" marR="44647" marT="44647" marB="446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5715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sym typeface="Times New Roman" pitchFamily="18" charset="0"/>
                        </a:rPr>
                        <a:t>Other symptoms</a:t>
                      </a:r>
                    </a:p>
                  </a:txBody>
                  <a:tcPr marL="44647" marR="44647" marT="44647" marB="446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sym typeface="Times New Roman" pitchFamily="18" charset="0"/>
                        </a:rPr>
                        <a:t>1.6</a:t>
                      </a:r>
                    </a:p>
                  </a:txBody>
                  <a:tcPr marL="44647" marR="44647" marT="44647" marB="446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sym typeface="Times New Roman" pitchFamily="18" charset="0"/>
                        </a:rPr>
                        <a:t>1.6</a:t>
                      </a:r>
                    </a:p>
                  </a:txBody>
                  <a:tcPr marL="44647" marR="44647" marT="44647" marB="446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sym typeface="Times New Roman" pitchFamily="18" charset="0"/>
                        </a:rPr>
                        <a:t>0.333</a:t>
                      </a:r>
                    </a:p>
                  </a:txBody>
                  <a:tcPr marL="44647" marR="44647" marT="44647" marB="4464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bl>
          </a:graphicData>
        </a:graphic>
      </p:graphicFrame>
      <p:sp>
        <p:nvSpPr>
          <p:cNvPr id="12" name="Rectangle 101"/>
          <p:cNvSpPr>
            <a:spLocks/>
          </p:cNvSpPr>
          <p:nvPr/>
        </p:nvSpPr>
        <p:spPr bwMode="auto">
          <a:xfrm>
            <a:off x="304800" y="5943600"/>
            <a:ext cx="7848600" cy="482600"/>
          </a:xfrm>
          <a:prstGeom prst="rect">
            <a:avLst/>
          </a:prstGeom>
          <a:noFill/>
          <a:ln w="12700">
            <a:noFill/>
            <a:miter lim="800000"/>
            <a:headEnd/>
            <a:tailEnd/>
          </a:ln>
        </p:spPr>
        <p:txBody>
          <a:bodyPr lIns="0" tIns="0" rIns="0" bIns="0" anchor="ctr"/>
          <a:lstStyle/>
          <a:p>
            <a:pPr defTabSz="642938"/>
            <a:r>
              <a:rPr lang="en-US" sz="1400" dirty="0">
                <a:latin typeface="Gill Sans" charset="0"/>
                <a:sym typeface="Gill Sans" charset="0"/>
              </a:rPr>
              <a:t>*</a:t>
            </a:r>
            <a:r>
              <a:rPr lang="en-US" dirty="0">
                <a:latin typeface="Gill Sans" charset="0"/>
                <a:sym typeface="Gill Sans" charset="0"/>
              </a:rPr>
              <a:t>Significantly associated with sleep related breathing disorders on their own</a:t>
            </a:r>
          </a:p>
          <a:p>
            <a:pPr defTabSz="642938"/>
            <a:r>
              <a:rPr lang="en-US" baseline="32000" dirty="0">
                <a:latin typeface="Gill Sans" charset="0"/>
                <a:sym typeface="Gill Sans" charset="0"/>
              </a:rPr>
              <a:t># </a:t>
            </a:r>
            <a:r>
              <a:rPr lang="en-US" dirty="0">
                <a:latin typeface="Gill Sans" charset="0"/>
                <a:sym typeface="Gill Sans" charset="0"/>
              </a:rPr>
              <a:t>Significant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457200" y="274638"/>
            <a:ext cx="8229600" cy="1143000"/>
          </a:xfrm>
          <a:ln/>
        </p:spPr>
        <p:txBody>
          <a:bodyPr rIns="35717">
            <a:noAutofit/>
          </a:bodyPr>
          <a:lstStyle/>
          <a:p>
            <a:r>
              <a:rPr lang="en-US" dirty="0" smtClean="0"/>
              <a:t>Discussion/Conclusions </a:t>
            </a:r>
            <a:endParaRPr lang="en-US" sz="3200" dirty="0" smtClean="0"/>
          </a:p>
        </p:txBody>
      </p:sp>
      <p:sp>
        <p:nvSpPr>
          <p:cNvPr id="4" name="Rectangle 3"/>
          <p:cNvSpPr txBox="1">
            <a:spLocks noChangeArrowheads="1"/>
          </p:cNvSpPr>
          <p:nvPr/>
        </p:nvSpPr>
        <p:spPr>
          <a:xfrm>
            <a:off x="609600" y="1447800"/>
            <a:ext cx="7993063" cy="3946525"/>
          </a:xfrm>
          <a:prstGeom prst="rect">
            <a:avLst/>
          </a:prstGeom>
          <a:ln/>
        </p:spPr>
        <p:txBody>
          <a:bodyPr rIns="35717" anchor="ctr"/>
          <a:lstStyle/>
          <a:p>
            <a:pPr marL="889000" marR="0" lvl="0" indent="-571500" algn="l" defTabSz="914400" rtl="0" eaLnBrk="1" fontAlgn="auto" latinLnBrk="0" hangingPunct="1">
              <a:lnSpc>
                <a:spcPct val="100000"/>
              </a:lnSpc>
              <a:spcBef>
                <a:spcPct val="20000"/>
              </a:spcBef>
              <a:spcAft>
                <a:spcPts val="0"/>
              </a:spcAft>
              <a:buClrTx/>
              <a:buSzPct val="171000"/>
              <a:buFont typeface="Arial" pitchFamily="34" charset="0"/>
              <a:buChar char="•"/>
              <a:tabLst/>
              <a:defRPr/>
            </a:pPr>
            <a:r>
              <a:rPr kumimoji="0" lang="en-US" sz="2300" b="0" i="0" u="none" strike="noStrike" kern="1200" cap="none" spc="0" normalizeH="0" baseline="0" noProof="0" dirty="0" smtClean="0">
                <a:ln>
                  <a:noFill/>
                </a:ln>
                <a:effectLst/>
                <a:uLnTx/>
                <a:uFillTx/>
                <a:latin typeface="+mn-lt"/>
                <a:ea typeface="+mn-ea"/>
                <a:cs typeface="+mn-cs"/>
              </a:rPr>
              <a:t>There is a high prevalence of OSA in children with CHARGE Syndrome</a:t>
            </a:r>
          </a:p>
          <a:p>
            <a:pPr marL="889000" marR="0" lvl="0" indent="-571500" algn="l" defTabSz="914400" rtl="0" eaLnBrk="1" fontAlgn="auto" latinLnBrk="0" hangingPunct="1">
              <a:lnSpc>
                <a:spcPct val="100000"/>
              </a:lnSpc>
              <a:spcBef>
                <a:spcPct val="20000"/>
              </a:spcBef>
              <a:spcAft>
                <a:spcPts val="0"/>
              </a:spcAft>
              <a:buClrTx/>
              <a:buSzPct val="171000"/>
              <a:buFont typeface="Arial" pitchFamily="34" charset="0"/>
              <a:buChar char="•"/>
              <a:tabLst/>
              <a:defRPr/>
            </a:pPr>
            <a:r>
              <a:rPr kumimoji="0" lang="en-US" sz="2300" b="0" i="0" u="none" strike="noStrike" kern="1200" cap="none" spc="0" normalizeH="0" baseline="0" noProof="0" dirty="0" err="1" smtClean="0">
                <a:ln>
                  <a:noFill/>
                </a:ln>
                <a:effectLst/>
                <a:uLnTx/>
                <a:uFillTx/>
                <a:latin typeface="+mn-lt"/>
                <a:ea typeface="+mn-ea"/>
                <a:cs typeface="+mn-cs"/>
              </a:rPr>
              <a:t>Brouillette</a:t>
            </a:r>
            <a:r>
              <a:rPr kumimoji="0" lang="en-US" sz="2300" b="0" i="0" u="none" strike="noStrike" kern="1200" cap="none" spc="0" normalizeH="0" baseline="0" noProof="0" dirty="0" smtClean="0">
                <a:ln>
                  <a:noFill/>
                </a:ln>
                <a:effectLst/>
                <a:uLnTx/>
                <a:uFillTx/>
                <a:latin typeface="+mn-lt"/>
                <a:ea typeface="+mn-ea"/>
                <a:cs typeface="+mn-cs"/>
              </a:rPr>
              <a:t> Scores can be used to identify OSA in CHARGE Syndrome</a:t>
            </a:r>
          </a:p>
          <a:p>
            <a:pPr marL="889000" marR="0" lvl="0" indent="-571500" algn="l" defTabSz="914400" rtl="0" eaLnBrk="1" fontAlgn="auto" latinLnBrk="0" hangingPunct="1">
              <a:lnSpc>
                <a:spcPct val="100000"/>
              </a:lnSpc>
              <a:spcBef>
                <a:spcPct val="20000"/>
              </a:spcBef>
              <a:spcAft>
                <a:spcPts val="0"/>
              </a:spcAft>
              <a:buClrTx/>
              <a:buSzPct val="171000"/>
              <a:buFont typeface="Arial" pitchFamily="34" charset="0"/>
              <a:buChar char="•"/>
              <a:tabLst/>
              <a:defRPr/>
            </a:pPr>
            <a:r>
              <a:rPr kumimoji="0" lang="en-US" sz="2300" b="0" i="0" u="none" strike="noStrike" kern="1200" cap="none" spc="0" normalizeH="0" baseline="0" noProof="0" dirty="0" smtClean="0">
                <a:ln>
                  <a:noFill/>
                </a:ln>
                <a:effectLst/>
                <a:uLnTx/>
                <a:uFillTx/>
                <a:latin typeface="+mn-lt"/>
                <a:ea typeface="+mn-ea"/>
                <a:cs typeface="+mn-cs"/>
              </a:rPr>
              <a:t>Pediatric Sleep Questionnaire may be useful when modified</a:t>
            </a:r>
          </a:p>
          <a:p>
            <a:pPr marL="889000" marR="0" lvl="0" indent="-571500" algn="l" defTabSz="914400" rtl="0" eaLnBrk="1" fontAlgn="auto" latinLnBrk="0" hangingPunct="1">
              <a:lnSpc>
                <a:spcPct val="100000"/>
              </a:lnSpc>
              <a:spcBef>
                <a:spcPct val="20000"/>
              </a:spcBef>
              <a:spcAft>
                <a:spcPts val="0"/>
              </a:spcAft>
              <a:buClrTx/>
              <a:buSzPct val="171000"/>
              <a:buFont typeface="Arial" pitchFamily="34" charset="0"/>
              <a:buChar char="•"/>
              <a:tabLst/>
              <a:defRPr/>
            </a:pPr>
            <a:r>
              <a:rPr kumimoji="0" lang="en-US" sz="2300" b="0" i="0" u="none" strike="noStrike" kern="1200" cap="none" spc="0" normalizeH="0" baseline="0" noProof="0" dirty="0" smtClean="0">
                <a:ln>
                  <a:noFill/>
                </a:ln>
                <a:effectLst/>
                <a:uLnTx/>
                <a:uFillTx/>
                <a:latin typeface="+mn-lt"/>
                <a:ea typeface="+mn-ea"/>
                <a:cs typeface="+mn-cs"/>
              </a:rPr>
              <a:t>OSA-18 questionnaire indicates that all treatments for OSA provide a large positive impact on health related quality of life</a:t>
            </a:r>
          </a:p>
        </p:txBody>
      </p:sp>
      <p:sp>
        <p:nvSpPr>
          <p:cNvPr id="5" name="TextBox 4"/>
          <p:cNvSpPr txBox="1"/>
          <p:nvPr/>
        </p:nvSpPr>
        <p:spPr>
          <a:xfrm>
            <a:off x="2667000" y="6096000"/>
            <a:ext cx="4267200" cy="461665"/>
          </a:xfrm>
          <a:prstGeom prst="rect">
            <a:avLst/>
          </a:prstGeom>
          <a:noFill/>
        </p:spPr>
        <p:txBody>
          <a:bodyPr wrap="square" rtlCol="0">
            <a:spAutoFit/>
          </a:bodyPr>
          <a:lstStyle/>
          <a:p>
            <a:r>
              <a:rPr lang="en-US" sz="2400" dirty="0" smtClean="0"/>
              <a:t>OSA = Obstructive Sleep Apnea</a:t>
            </a:r>
            <a:endParaRPr lang="en-US" sz="2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57200" y="152400"/>
            <a:ext cx="8229600" cy="1143000"/>
          </a:xfrm>
        </p:spPr>
        <p:txBody>
          <a:bodyPr>
            <a:normAutofit fontScale="90000"/>
          </a:bodyPr>
          <a:lstStyle/>
          <a:p>
            <a:r>
              <a:rPr lang="en-US" dirty="0" smtClean="0"/>
              <a:t>Post Operative Airway Events</a:t>
            </a:r>
            <a:br>
              <a:rPr lang="en-US" dirty="0" smtClean="0"/>
            </a:br>
            <a:r>
              <a:rPr lang="en-US" dirty="0" err="1" smtClean="0"/>
              <a:t>MacKenzie’s</a:t>
            </a:r>
            <a:r>
              <a:rPr lang="en-US" dirty="0" smtClean="0"/>
              <a:t> </a:t>
            </a:r>
            <a:r>
              <a:rPr lang="en-US" dirty="0"/>
              <a:t>Story</a:t>
            </a:r>
          </a:p>
        </p:txBody>
      </p:sp>
      <p:sp>
        <p:nvSpPr>
          <p:cNvPr id="104451" name="Rectangle 3"/>
          <p:cNvSpPr>
            <a:spLocks noGrp="1" noChangeArrowheads="1"/>
          </p:cNvSpPr>
          <p:nvPr>
            <p:ph type="body" idx="1"/>
          </p:nvPr>
        </p:nvSpPr>
        <p:spPr>
          <a:xfrm>
            <a:off x="2376488" y="5029200"/>
            <a:ext cx="4481512" cy="1600200"/>
          </a:xfrm>
        </p:spPr>
        <p:txBody>
          <a:bodyPr/>
          <a:lstStyle/>
          <a:p>
            <a:pPr marL="457200" indent="-457200">
              <a:lnSpc>
                <a:spcPct val="80000"/>
              </a:lnSpc>
              <a:tabLst>
                <a:tab pos="457200" algn="l"/>
              </a:tabLst>
            </a:pPr>
            <a:r>
              <a:rPr lang="en-US" sz="2400"/>
              <a:t>27 surgical procedures</a:t>
            </a:r>
          </a:p>
          <a:p>
            <a:pPr marL="457200" indent="-457200">
              <a:lnSpc>
                <a:spcPct val="80000"/>
              </a:lnSpc>
              <a:tabLst>
                <a:tab pos="457200" algn="l"/>
              </a:tabLst>
            </a:pPr>
            <a:r>
              <a:rPr lang="en-US" sz="2400"/>
              <a:t>18 anaesthesias</a:t>
            </a:r>
          </a:p>
          <a:p>
            <a:pPr marL="457200" indent="-457200">
              <a:lnSpc>
                <a:spcPct val="80000"/>
              </a:lnSpc>
              <a:tabLst>
                <a:tab pos="457200" algn="l"/>
              </a:tabLst>
            </a:pPr>
            <a:r>
              <a:rPr lang="en-US" sz="2400"/>
              <a:t>4 complications</a:t>
            </a:r>
          </a:p>
          <a:p>
            <a:pPr marL="457200" indent="-457200">
              <a:lnSpc>
                <a:spcPct val="80000"/>
              </a:lnSpc>
              <a:tabLst>
                <a:tab pos="457200" algn="l"/>
              </a:tabLst>
            </a:pPr>
            <a:r>
              <a:rPr lang="en-US" sz="2400"/>
              <a:t>Multiple ICU admissions</a:t>
            </a:r>
          </a:p>
        </p:txBody>
      </p:sp>
      <p:pic>
        <p:nvPicPr>
          <p:cNvPr id="104455" name="Picture 7" descr="Hospitalwithmask"/>
          <p:cNvPicPr>
            <a:picLocks noChangeAspect="1" noChangeArrowheads="1"/>
          </p:cNvPicPr>
          <p:nvPr/>
        </p:nvPicPr>
        <p:blipFill>
          <a:blip r:embed="rId2" cstate="print"/>
          <a:srcRect/>
          <a:stretch>
            <a:fillRect/>
          </a:stretch>
        </p:blipFill>
        <p:spPr bwMode="auto">
          <a:xfrm>
            <a:off x="2081213" y="1603375"/>
            <a:ext cx="4929187" cy="3311525"/>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normAutofit/>
          </a:bodyPr>
          <a:lstStyle/>
          <a:p>
            <a:r>
              <a:rPr lang="en-US" dirty="0"/>
              <a:t>Methodology - 1</a:t>
            </a:r>
          </a:p>
        </p:txBody>
      </p:sp>
      <p:sp>
        <p:nvSpPr>
          <p:cNvPr id="102403" name="Rectangle 3"/>
          <p:cNvSpPr>
            <a:spLocks noGrp="1" noChangeArrowheads="1"/>
          </p:cNvSpPr>
          <p:nvPr>
            <p:ph type="body" idx="1"/>
          </p:nvPr>
        </p:nvSpPr>
        <p:spPr>
          <a:xfrm>
            <a:off x="457200" y="1600200"/>
            <a:ext cx="8229600" cy="3962400"/>
          </a:xfrm>
        </p:spPr>
        <p:txBody>
          <a:bodyPr/>
          <a:lstStyle/>
          <a:p>
            <a:pPr marL="228600" indent="-228600">
              <a:lnSpc>
                <a:spcPct val="90000"/>
              </a:lnSpc>
              <a:spcBef>
                <a:spcPct val="50000"/>
              </a:spcBef>
              <a:tabLst>
                <a:tab pos="457200" algn="l"/>
              </a:tabLst>
            </a:pPr>
            <a:r>
              <a:rPr lang="en-US"/>
              <a:t>Detailed chart review 4 females, 5 males, mean age 11.8 yrs</a:t>
            </a:r>
          </a:p>
          <a:p>
            <a:pPr lvl="1">
              <a:lnSpc>
                <a:spcPct val="90000"/>
              </a:lnSpc>
              <a:spcBef>
                <a:spcPct val="50000"/>
              </a:spcBef>
              <a:buFontTx/>
              <a:buChar char="•"/>
              <a:tabLst>
                <a:tab pos="457200" algn="l"/>
              </a:tabLst>
            </a:pPr>
            <a:r>
              <a:rPr lang="en-US"/>
              <a:t>Surgeries (ears, diagnostic, digestive/feeding, nose, throat, dental, heart, eyes, other)</a:t>
            </a:r>
          </a:p>
          <a:p>
            <a:pPr lvl="1">
              <a:lnSpc>
                <a:spcPct val="90000"/>
              </a:lnSpc>
              <a:spcBef>
                <a:spcPct val="50000"/>
              </a:spcBef>
              <a:buFontTx/>
              <a:buChar char="•"/>
              <a:tabLst>
                <a:tab pos="457200" algn="l"/>
              </a:tabLst>
            </a:pPr>
            <a:r>
              <a:rPr lang="en-US"/>
              <a:t>Anethesias type/number</a:t>
            </a:r>
          </a:p>
          <a:p>
            <a:pPr lvl="1">
              <a:lnSpc>
                <a:spcPct val="90000"/>
              </a:lnSpc>
              <a:spcBef>
                <a:spcPct val="50000"/>
              </a:spcBef>
              <a:buFontTx/>
              <a:buChar char="•"/>
              <a:tabLst>
                <a:tab pos="457200" algn="l"/>
              </a:tabLst>
            </a:pPr>
            <a:r>
              <a:rPr lang="en-US"/>
              <a:t>Complications – major (reintubation  NICU admission, minor (post-op cough, wheeze, crackles)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normAutofit/>
          </a:bodyPr>
          <a:lstStyle/>
          <a:p>
            <a:r>
              <a:rPr lang="en-US" dirty="0"/>
              <a:t>Methodology - 2</a:t>
            </a:r>
          </a:p>
        </p:txBody>
      </p:sp>
      <p:sp>
        <p:nvSpPr>
          <p:cNvPr id="121859" name="Rectangle 3"/>
          <p:cNvSpPr>
            <a:spLocks noGrp="1" noChangeArrowheads="1"/>
          </p:cNvSpPr>
          <p:nvPr>
            <p:ph type="body" idx="1"/>
          </p:nvPr>
        </p:nvSpPr>
        <p:spPr/>
        <p:txBody>
          <a:bodyPr/>
          <a:lstStyle/>
          <a:p>
            <a:r>
              <a:rPr lang="en-US"/>
              <a:t>Results from 9 individuals</a:t>
            </a:r>
          </a:p>
          <a:p>
            <a:pPr lvl="1"/>
            <a:r>
              <a:rPr lang="en-US"/>
              <a:t>218 surgeries</a:t>
            </a:r>
          </a:p>
          <a:p>
            <a:pPr lvl="1"/>
            <a:r>
              <a:rPr lang="en-US"/>
              <a:t>147 anesthesias</a:t>
            </a:r>
          </a:p>
          <a:p>
            <a:r>
              <a:rPr lang="en-US"/>
              <a:t>Mean age first operation 8.8 months (range 3 days to 4 years)</a:t>
            </a:r>
          </a:p>
          <a:p>
            <a:r>
              <a:rPr lang="en-US"/>
              <a:t>Mean number of surgeries per individual 21.9 (+- 12.2)</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48" name="Rectangle 176"/>
          <p:cNvSpPr>
            <a:spLocks noGrp="1" noChangeArrowheads="1"/>
          </p:cNvSpPr>
          <p:nvPr>
            <p:ph type="title"/>
          </p:nvPr>
        </p:nvSpPr>
        <p:spPr>
          <a:xfrm>
            <a:off x="457200" y="274638"/>
            <a:ext cx="8229600" cy="792162"/>
          </a:xfrm>
        </p:spPr>
        <p:txBody>
          <a:bodyPr>
            <a:normAutofit/>
          </a:bodyPr>
          <a:lstStyle/>
          <a:p>
            <a:r>
              <a:rPr lang="en-CA" dirty="0"/>
              <a:t>Results</a:t>
            </a:r>
          </a:p>
        </p:txBody>
      </p:sp>
      <p:graphicFrame>
        <p:nvGraphicFramePr>
          <p:cNvPr id="105676" name="Group 204"/>
          <p:cNvGraphicFramePr>
            <a:graphicFrameLocks noGrp="1"/>
          </p:cNvGraphicFramePr>
          <p:nvPr>
            <p:ph idx="1"/>
          </p:nvPr>
        </p:nvGraphicFramePr>
        <p:xfrm>
          <a:off x="457200" y="1219200"/>
          <a:ext cx="8229600" cy="5029204"/>
        </p:xfrm>
        <a:graphic>
          <a:graphicData uri="http://schemas.openxmlformats.org/drawingml/2006/table">
            <a:tbl>
              <a:tblPr/>
              <a:tblGrid>
                <a:gridCol w="2743200"/>
                <a:gridCol w="2743200"/>
                <a:gridCol w="2743200"/>
              </a:tblGrid>
              <a:tr h="5032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Type of Procedures</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Number of Procedures</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 Total</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32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Ears</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47</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22</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16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Diagnostic</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44</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20</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32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Digestive/Feeding</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31</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14</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32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Nose/Throat</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30</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14</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32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Dental</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26</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12</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16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Heart</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20</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9</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32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Eyes</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6</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32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Other</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14</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6</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32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charset="0"/>
                      </a:endParaRPr>
                    </a:p>
                  </a:txBody>
                  <a:tcP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05677" name="Text Box 205"/>
          <p:cNvSpPr txBox="1">
            <a:spLocks noChangeArrowheads="1"/>
          </p:cNvSpPr>
          <p:nvPr/>
        </p:nvSpPr>
        <p:spPr bwMode="auto">
          <a:xfrm>
            <a:off x="685800" y="5791200"/>
            <a:ext cx="7848600" cy="396875"/>
          </a:xfrm>
          <a:prstGeom prst="rect">
            <a:avLst/>
          </a:prstGeom>
          <a:noFill/>
          <a:ln w="9525">
            <a:noFill/>
            <a:miter lim="800000"/>
            <a:headEnd/>
            <a:tailEnd/>
          </a:ln>
          <a:effectLst/>
        </p:spPr>
        <p:txBody>
          <a:bodyPr>
            <a:spAutoFit/>
          </a:bodyPr>
          <a:lstStyle/>
          <a:p>
            <a:pPr>
              <a:spcBef>
                <a:spcPct val="50000"/>
              </a:spcBef>
            </a:pPr>
            <a:r>
              <a:rPr lang="en-US" sz="2000">
                <a:solidFill>
                  <a:schemeClr val="tx2"/>
                </a:solidFill>
              </a:rPr>
              <a:t>Mean length of anesthesia 124 minutes (+- 31.6 minutes)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64" name="Rectangle 16"/>
          <p:cNvSpPr>
            <a:spLocks noGrp="1" noChangeArrowheads="1"/>
          </p:cNvSpPr>
          <p:nvPr>
            <p:ph type="title"/>
          </p:nvPr>
        </p:nvSpPr>
        <p:spPr/>
        <p:txBody>
          <a:bodyPr/>
          <a:lstStyle/>
          <a:p>
            <a:r>
              <a:rPr lang="en-US" dirty="0"/>
              <a:t>Single </a:t>
            </a:r>
            <a:r>
              <a:rPr lang="en-US" dirty="0" err="1"/>
              <a:t>vs</a:t>
            </a:r>
            <a:r>
              <a:rPr lang="en-US" dirty="0"/>
              <a:t> Multiple Procedures</a:t>
            </a:r>
          </a:p>
        </p:txBody>
      </p:sp>
      <p:graphicFrame>
        <p:nvGraphicFramePr>
          <p:cNvPr id="130192" name="Group 144"/>
          <p:cNvGraphicFramePr>
            <a:graphicFrameLocks noGrp="1"/>
          </p:cNvGraphicFramePr>
          <p:nvPr>
            <p:ph type="tbl" idx="1"/>
          </p:nvPr>
        </p:nvGraphicFramePr>
        <p:xfrm>
          <a:off x="2133600" y="1905000"/>
          <a:ext cx="4876800" cy="3048000"/>
        </p:xfrm>
        <a:graphic>
          <a:graphicData uri="http://schemas.openxmlformats.org/drawingml/2006/table">
            <a:tbl>
              <a:tblPr/>
              <a:tblGrid>
                <a:gridCol w="2438400"/>
                <a:gridCol w="2438400"/>
              </a:tblGrid>
              <a:tr h="8921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chemeClr val="tx1"/>
                          </a:solidFill>
                          <a:effectLst/>
                          <a:latin typeface="Times New Roman" pitchFamily="18" charset="0"/>
                          <a:cs typeface="Times New Roman" pitchFamily="18" charset="0"/>
                        </a:rPr>
                        <a:t>Single</a:t>
                      </a:r>
                      <a:endParaRPr kumimoji="0" lang="en-US" sz="2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chemeClr val="tx1"/>
                          </a:solidFill>
                          <a:effectLst/>
                          <a:latin typeface="Times New Roman" pitchFamily="18" charset="0"/>
                          <a:cs typeface="Times New Roman" pitchFamily="18" charset="0"/>
                        </a:rPr>
                        <a:t>Multiple</a:t>
                      </a:r>
                      <a:endParaRPr kumimoji="0" lang="en-US" sz="2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9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cs typeface="Times New Roman" pitchFamily="18" charset="0"/>
                        </a:rPr>
                        <a:t>39%</a:t>
                      </a:r>
                      <a:endParaRPr kumimoji="0" lang="en-US" sz="2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cs typeface="Times New Roman" pitchFamily="18" charset="0"/>
                        </a:rPr>
                        <a:t>27%</a:t>
                      </a:r>
                      <a:endParaRPr kumimoji="0" lang="en-US" sz="2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3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cs typeface="Times New Roman" pitchFamily="18" charset="0"/>
                        </a:rPr>
                        <a:t>37/94</a:t>
                      </a:r>
                      <a:endParaRPr kumimoji="0" lang="en-US" sz="2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cs typeface="Times New Roman" pitchFamily="18" charset="0"/>
                        </a:rPr>
                        <a:t>14/51</a:t>
                      </a:r>
                      <a:endParaRPr kumimoji="0" lang="en-US" sz="28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18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cs typeface="Times New Roman" pitchFamily="18" charset="0"/>
                        </a:rPr>
                        <a:t>P&gt;0.05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5" name="Object 3"/>
          <p:cNvGraphicFramePr>
            <a:graphicFrameLocks noGrp="1" noChangeAspect="1"/>
          </p:cNvGraphicFramePr>
          <p:nvPr>
            <p:ph idx="1"/>
          </p:nvPr>
        </p:nvGraphicFramePr>
        <p:xfrm>
          <a:off x="114300" y="990600"/>
          <a:ext cx="9029700" cy="5224463"/>
        </p:xfrm>
        <a:graphic>
          <a:graphicData uri="http://schemas.openxmlformats.org/presentationml/2006/ole">
            <mc:AlternateContent xmlns:mc="http://schemas.openxmlformats.org/markup-compatibility/2006">
              <mc:Choice xmlns:v="urn:schemas-microsoft-com:vml" Requires="v">
                <p:oleObj spid="_x0000_s70659" name="Worksheet" r:id="rId4" imgW="4629268" imgH="2685960" progId="Excel.Sheet.8">
                  <p:embed followColorScheme="textAndBackground"/>
                </p:oleObj>
              </mc:Choice>
              <mc:Fallback>
                <p:oleObj name="Worksheet" r:id="rId4" imgW="4629268" imgH="2685960" progId="Excel.Sheet.8">
                  <p:embed followColorScheme="textAndBackgroun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 y="990600"/>
                        <a:ext cx="9029700" cy="5224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78" name="Text Box 6"/>
          <p:cNvSpPr txBox="1">
            <a:spLocks noChangeArrowheads="1"/>
          </p:cNvSpPr>
          <p:nvPr/>
        </p:nvSpPr>
        <p:spPr bwMode="auto">
          <a:xfrm>
            <a:off x="1676400" y="228600"/>
            <a:ext cx="5715000" cy="701675"/>
          </a:xfrm>
          <a:prstGeom prst="rect">
            <a:avLst/>
          </a:prstGeom>
          <a:noFill/>
          <a:ln w="9525">
            <a:noFill/>
            <a:miter lim="800000"/>
            <a:headEnd/>
            <a:tailEnd/>
          </a:ln>
          <a:effectLst/>
        </p:spPr>
        <p:txBody>
          <a:bodyPr>
            <a:spAutoFit/>
          </a:bodyPr>
          <a:lstStyle/>
          <a:p>
            <a:pPr algn="ctr">
              <a:spcBef>
                <a:spcPct val="50000"/>
              </a:spcBef>
            </a:pPr>
            <a:r>
              <a:rPr lang="en-US" sz="4000" b="1">
                <a:solidFill>
                  <a:schemeClr val="tx2"/>
                </a:solidFill>
              </a:rPr>
              <a:t>Results</a:t>
            </a:r>
          </a:p>
        </p:txBody>
      </p:sp>
      <p:sp>
        <p:nvSpPr>
          <p:cNvPr id="28679" name="Text Box 7"/>
          <p:cNvSpPr txBox="1">
            <a:spLocks noChangeArrowheads="1"/>
          </p:cNvSpPr>
          <p:nvPr/>
        </p:nvSpPr>
        <p:spPr bwMode="auto">
          <a:xfrm>
            <a:off x="698500" y="5791200"/>
            <a:ext cx="7696200" cy="366713"/>
          </a:xfrm>
          <a:prstGeom prst="rect">
            <a:avLst/>
          </a:prstGeom>
          <a:noFill/>
          <a:ln w="9525">
            <a:noFill/>
            <a:miter lim="800000"/>
            <a:headEnd/>
            <a:tailEnd/>
          </a:ln>
          <a:effectLst/>
        </p:spPr>
        <p:txBody>
          <a:bodyPr>
            <a:spAutoFit/>
          </a:bodyPr>
          <a:lstStyle/>
          <a:p>
            <a:pPr>
              <a:spcBef>
                <a:spcPct val="50000"/>
              </a:spcBef>
            </a:pPr>
            <a:r>
              <a:rPr lang="en-US">
                <a:solidFill>
                  <a:schemeClr val="tx2"/>
                </a:solidFill>
              </a:rPr>
              <a:t>35% (51/147) of anesthesias resulted in complications (&gt;60% were major)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
            </a:r>
            <a:br>
              <a:rPr lang="en-US" dirty="0" smtClean="0"/>
            </a:br>
            <a:r>
              <a:rPr lang="en-US" dirty="0" smtClean="0"/>
              <a:t>Let’s Rate Your </a:t>
            </a:r>
            <a:r>
              <a:rPr lang="en-US" dirty="0" err="1" smtClean="0"/>
              <a:t>CHARGEr’s</a:t>
            </a:r>
            <a:r>
              <a:rPr lang="en-US" dirty="0" smtClean="0"/>
              <a:t> Eating Difficulties Over the Years</a:t>
            </a:r>
            <a:br>
              <a:rPr lang="en-US" dirty="0" smtClean="0"/>
            </a:br>
            <a:endParaRPr lang="en-US" dirty="0"/>
          </a:p>
        </p:txBody>
      </p:sp>
      <p:graphicFrame>
        <p:nvGraphicFramePr>
          <p:cNvPr id="4" name="Table 3"/>
          <p:cNvGraphicFramePr>
            <a:graphicFrameLocks noGrp="1"/>
          </p:cNvGraphicFramePr>
          <p:nvPr/>
        </p:nvGraphicFramePr>
        <p:xfrm>
          <a:off x="762000" y="2151923"/>
          <a:ext cx="7848600" cy="2496277"/>
        </p:xfrm>
        <a:graphic>
          <a:graphicData uri="http://schemas.openxmlformats.org/drawingml/2006/table">
            <a:tbl>
              <a:tblPr firstRow="1" bandRow="1">
                <a:tableStyleId>{5C22544A-7EE6-4342-B048-85BDC9FD1C3A}</a:tableStyleId>
              </a:tblPr>
              <a:tblGrid>
                <a:gridCol w="1219200"/>
                <a:gridCol w="1676400"/>
                <a:gridCol w="1813560"/>
                <a:gridCol w="1569720"/>
                <a:gridCol w="1569720"/>
              </a:tblGrid>
              <a:tr h="323123">
                <a:tc>
                  <a:txBody>
                    <a:bodyPr/>
                    <a:lstStyle/>
                    <a:p>
                      <a:pPr algn="ctr"/>
                      <a:r>
                        <a:rPr lang="en-US" sz="2400" dirty="0" smtClean="0"/>
                        <a:t>0</a:t>
                      </a:r>
                      <a:endParaRPr lang="en-US" sz="2400" dirty="0"/>
                    </a:p>
                  </a:txBody>
                  <a:tcPr/>
                </a:tc>
                <a:tc>
                  <a:txBody>
                    <a:bodyPr/>
                    <a:lstStyle/>
                    <a:p>
                      <a:pPr algn="ctr"/>
                      <a:r>
                        <a:rPr lang="en-US" sz="2400" dirty="0" smtClean="0"/>
                        <a:t>1</a:t>
                      </a:r>
                      <a:endParaRPr lang="en-US" sz="2400" dirty="0"/>
                    </a:p>
                  </a:txBody>
                  <a:tcPr/>
                </a:tc>
                <a:tc>
                  <a:txBody>
                    <a:bodyPr/>
                    <a:lstStyle/>
                    <a:p>
                      <a:pPr algn="ctr"/>
                      <a:r>
                        <a:rPr lang="en-US" sz="2400" dirty="0" smtClean="0"/>
                        <a:t>2</a:t>
                      </a:r>
                      <a:endParaRPr lang="en-US" sz="2400" dirty="0"/>
                    </a:p>
                  </a:txBody>
                  <a:tcPr/>
                </a:tc>
                <a:tc>
                  <a:txBody>
                    <a:bodyPr/>
                    <a:lstStyle/>
                    <a:p>
                      <a:pPr algn="ctr"/>
                      <a:r>
                        <a:rPr lang="en-US" sz="2400" dirty="0" smtClean="0"/>
                        <a:t>3</a:t>
                      </a:r>
                      <a:endParaRPr lang="en-US" sz="2400" dirty="0"/>
                    </a:p>
                  </a:txBody>
                  <a:tcPr/>
                </a:tc>
                <a:tc>
                  <a:txBody>
                    <a:bodyPr/>
                    <a:lstStyle/>
                    <a:p>
                      <a:pPr algn="ctr"/>
                      <a:r>
                        <a:rPr lang="en-US" sz="2400" dirty="0" smtClean="0"/>
                        <a:t>4</a:t>
                      </a:r>
                      <a:endParaRPr lang="en-US" sz="2400" dirty="0"/>
                    </a:p>
                  </a:txBody>
                  <a:tcPr/>
                </a:tc>
              </a:tr>
              <a:tr h="2039077">
                <a:tc>
                  <a:txBody>
                    <a:bodyPr/>
                    <a:lstStyle/>
                    <a:p>
                      <a:r>
                        <a:rPr lang="en-US" sz="2000" dirty="0" smtClean="0"/>
                        <a:t>None</a:t>
                      </a:r>
                      <a:endParaRPr lang="en-US" sz="2000" dirty="0"/>
                    </a:p>
                  </a:txBody>
                  <a:tcPr/>
                </a:tc>
                <a:tc>
                  <a:txBody>
                    <a:bodyPr/>
                    <a:lstStyle/>
                    <a:p>
                      <a:r>
                        <a:rPr lang="en-US" sz="2000" dirty="0" smtClean="0"/>
                        <a:t>A</a:t>
                      </a:r>
                      <a:r>
                        <a:rPr lang="en-US" sz="2000" baseline="0" dirty="0" smtClean="0"/>
                        <a:t> little (reflux, choking, no G or J tubes)</a:t>
                      </a:r>
                      <a:endParaRPr lang="en-US" sz="2000" dirty="0"/>
                    </a:p>
                  </a:txBody>
                  <a:tcPr/>
                </a:tc>
                <a:tc>
                  <a:txBody>
                    <a:bodyPr/>
                    <a:lstStyle/>
                    <a:p>
                      <a:r>
                        <a:rPr lang="en-US" sz="2000" dirty="0" smtClean="0"/>
                        <a:t>G or J Tube, less than 12 months</a:t>
                      </a:r>
                      <a:endParaRPr lang="en-US" sz="2000" dirty="0"/>
                    </a:p>
                  </a:txBody>
                  <a:tcPr/>
                </a:tc>
                <a:tc>
                  <a:txBody>
                    <a:bodyPr/>
                    <a:lstStyle/>
                    <a:p>
                      <a:r>
                        <a:rPr lang="en-US" sz="2000" dirty="0" smtClean="0"/>
                        <a:t>G or J tube feeding more than 12 months</a:t>
                      </a:r>
                      <a:endParaRPr lang="en-US" sz="2000" dirty="0"/>
                    </a:p>
                  </a:txBody>
                  <a:tcPr/>
                </a:tc>
                <a:tc>
                  <a:txBody>
                    <a:bodyPr/>
                    <a:lstStyle/>
                    <a:p>
                      <a:r>
                        <a:rPr lang="en-US" sz="2000" dirty="0" smtClean="0"/>
                        <a:t>Extension difficulties, one of the biggest problems</a:t>
                      </a:r>
                      <a:endParaRPr lang="en-US" sz="2000" dirty="0"/>
                    </a:p>
                  </a:txBody>
                  <a:tcPr/>
                </a:tc>
              </a:tr>
            </a:tbl>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457200" y="228600"/>
            <a:ext cx="8229600" cy="685800"/>
          </a:xfrm>
        </p:spPr>
        <p:txBody>
          <a:bodyPr>
            <a:noAutofit/>
          </a:bodyPr>
          <a:lstStyle/>
          <a:p>
            <a:r>
              <a:rPr lang="en-CA" dirty="0"/>
              <a:t>Results</a:t>
            </a:r>
          </a:p>
        </p:txBody>
      </p:sp>
      <p:pic>
        <p:nvPicPr>
          <p:cNvPr id="106500" name="Picture 4"/>
          <p:cNvPicPr>
            <a:picLocks noChangeAspect="1" noChangeArrowheads="1"/>
          </p:cNvPicPr>
          <p:nvPr/>
        </p:nvPicPr>
        <p:blipFill>
          <a:blip r:embed="rId2" cstate="print"/>
          <a:srcRect/>
          <a:stretch>
            <a:fillRect/>
          </a:stretch>
        </p:blipFill>
        <p:spPr bwMode="auto">
          <a:xfrm>
            <a:off x="1371600" y="1752600"/>
            <a:ext cx="6324600" cy="5067300"/>
          </a:xfrm>
          <a:prstGeom prst="rect">
            <a:avLst/>
          </a:prstGeom>
          <a:noFill/>
          <a:ln w="9525">
            <a:noFill/>
            <a:miter lim="800000"/>
            <a:headEnd/>
            <a:tailEnd/>
          </a:ln>
        </p:spPr>
      </p:pic>
      <p:sp>
        <p:nvSpPr>
          <p:cNvPr id="106501" name="Text Box 5"/>
          <p:cNvSpPr txBox="1">
            <a:spLocks noChangeArrowheads="1"/>
          </p:cNvSpPr>
          <p:nvPr/>
        </p:nvSpPr>
        <p:spPr bwMode="auto">
          <a:xfrm>
            <a:off x="228600" y="952500"/>
            <a:ext cx="8686800" cy="822325"/>
          </a:xfrm>
          <a:prstGeom prst="rect">
            <a:avLst/>
          </a:prstGeom>
          <a:noFill/>
          <a:ln w="9525">
            <a:noFill/>
            <a:miter lim="800000"/>
            <a:headEnd/>
            <a:tailEnd/>
          </a:ln>
          <a:effectLst/>
        </p:spPr>
        <p:txBody>
          <a:bodyPr>
            <a:spAutoFit/>
          </a:bodyPr>
          <a:lstStyle/>
          <a:p>
            <a:pPr algn="ctr">
              <a:spcBef>
                <a:spcPct val="50000"/>
              </a:spcBef>
            </a:pPr>
            <a:r>
              <a:rPr lang="en-CA" sz="2400">
                <a:solidFill>
                  <a:schemeClr val="tx2"/>
                </a:solidFill>
              </a:rPr>
              <a:t>Anesthesia related complications occurred most often with heart, diagnostic scopes and gastrointestinal tract.</a:t>
            </a:r>
            <a:endParaRPr lang="en-US" sz="2400">
              <a:solidFill>
                <a:schemeClr val="tx2"/>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dirty="0"/>
              <a:t>Discussion </a:t>
            </a:r>
          </a:p>
        </p:txBody>
      </p:sp>
      <p:sp>
        <p:nvSpPr>
          <p:cNvPr id="122883" name="Rectangle 3"/>
          <p:cNvSpPr>
            <a:spLocks noGrp="1" noChangeArrowheads="1"/>
          </p:cNvSpPr>
          <p:nvPr>
            <p:ph type="body" idx="1"/>
          </p:nvPr>
        </p:nvSpPr>
        <p:spPr/>
        <p:txBody>
          <a:bodyPr/>
          <a:lstStyle/>
          <a:p>
            <a:r>
              <a:rPr lang="en-US"/>
              <a:t>35% of anesthesia resulted in complications</a:t>
            </a:r>
          </a:p>
          <a:p>
            <a:r>
              <a:rPr lang="en-US"/>
              <a:t>Heart, diagnostic, gastrointestinal tract result in the most complications</a:t>
            </a:r>
          </a:p>
          <a:p>
            <a:r>
              <a:rPr lang="en-US"/>
              <a:t>A complication resulted at least once in every type of surgery except for eyes</a:t>
            </a:r>
          </a:p>
        </p:txBody>
      </p:sp>
      <p:sp>
        <p:nvSpPr>
          <p:cNvPr id="4" name="TextBox 3"/>
          <p:cNvSpPr txBox="1"/>
          <p:nvPr/>
        </p:nvSpPr>
        <p:spPr>
          <a:xfrm>
            <a:off x="533400" y="5602069"/>
            <a:ext cx="8229600" cy="646331"/>
          </a:xfrm>
          <a:prstGeom prst="rect">
            <a:avLst/>
          </a:prstGeom>
          <a:noFill/>
        </p:spPr>
        <p:txBody>
          <a:bodyPr wrap="square" rtlCol="0">
            <a:spAutoFit/>
          </a:bodyPr>
          <a:lstStyle/>
          <a:p>
            <a:r>
              <a:rPr lang="en-US" dirty="0" smtClean="0"/>
              <a:t>K. Blake, et al., Postoperative airway events of individuals with CHARGE syndrome,</a:t>
            </a:r>
          </a:p>
          <a:p>
            <a:r>
              <a:rPr lang="en-US" dirty="0" smtClean="0"/>
              <a:t>Int. J. </a:t>
            </a:r>
            <a:r>
              <a:rPr lang="en-US" dirty="0" err="1" smtClean="0"/>
              <a:t>Pediatr</a:t>
            </a:r>
            <a:r>
              <a:rPr lang="en-US" dirty="0" smtClean="0"/>
              <a:t>. </a:t>
            </a:r>
            <a:r>
              <a:rPr lang="en-US" dirty="0" err="1" smtClean="0"/>
              <a:t>Otorhinolaryngol</a:t>
            </a:r>
            <a:r>
              <a:rPr lang="en-US" dirty="0" smtClean="0"/>
              <a:t>. (2008)</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a:t>Discussion </a:t>
            </a:r>
          </a:p>
        </p:txBody>
      </p:sp>
      <p:sp>
        <p:nvSpPr>
          <p:cNvPr id="132099" name="Rectangle 3"/>
          <p:cNvSpPr>
            <a:spLocks noGrp="1" noChangeArrowheads="1"/>
          </p:cNvSpPr>
          <p:nvPr>
            <p:ph type="body" idx="1"/>
          </p:nvPr>
        </p:nvSpPr>
        <p:spPr/>
        <p:txBody>
          <a:bodyPr/>
          <a:lstStyle/>
          <a:p>
            <a:pPr>
              <a:lnSpc>
                <a:spcPct val="90000"/>
              </a:lnSpc>
            </a:pPr>
            <a:r>
              <a:rPr lang="en-US"/>
              <a:t>High risk of complications with individuals with Nissens fundoplication or gastrotomy/jejunostomy  tube </a:t>
            </a:r>
          </a:p>
          <a:p>
            <a:pPr>
              <a:lnSpc>
                <a:spcPct val="90000"/>
              </a:lnSpc>
            </a:pPr>
            <a:r>
              <a:rPr lang="en-US"/>
              <a:t>Low risk cleft of a palate</a:t>
            </a:r>
          </a:p>
          <a:p>
            <a:pPr>
              <a:lnSpc>
                <a:spcPct val="90000"/>
              </a:lnSpc>
            </a:pPr>
            <a:r>
              <a:rPr lang="en-US"/>
              <a:t>What about individuals with CHD7 mutations, who have mild clinical criteria?</a:t>
            </a:r>
          </a:p>
          <a:p>
            <a:pPr>
              <a:lnSpc>
                <a:spcPct val="90000"/>
              </a:lnSpc>
            </a:pPr>
            <a:r>
              <a:rPr lang="en-US"/>
              <a:t>Will they be at risk in the future?</a:t>
            </a:r>
          </a:p>
          <a:p>
            <a:pPr>
              <a:lnSpc>
                <a:spcPct val="90000"/>
              </a:lnSpc>
            </a:pPr>
            <a:r>
              <a:rPr lang="en-US"/>
              <a:t>Have they actually been challenged with surgeries?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dirty="0" smtClean="0"/>
              <a:t>Conclusion</a:t>
            </a:r>
            <a:endParaRPr lang="en-US" dirty="0"/>
          </a:p>
        </p:txBody>
      </p:sp>
      <p:sp>
        <p:nvSpPr>
          <p:cNvPr id="133123" name="Rectangle 3"/>
          <p:cNvSpPr>
            <a:spLocks noGrp="1" noChangeArrowheads="1"/>
          </p:cNvSpPr>
          <p:nvPr>
            <p:ph type="body" idx="1"/>
          </p:nvPr>
        </p:nvSpPr>
        <p:spPr/>
        <p:txBody>
          <a:bodyPr/>
          <a:lstStyle/>
          <a:p>
            <a:pPr marL="0" indent="0">
              <a:buFontTx/>
              <a:buNone/>
            </a:pPr>
            <a:r>
              <a:rPr lang="en-US"/>
              <a:t>CHARGE individuals are at high risk of anesthesia complications especially post operatively. Combining procedures during one anesthesia does not increase the risk of anesthesia related complications. The anesthetist needs to be aware, but even with simple procedures the individual with CHARGE Syndrome is at high risk.</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a:spLocks noGrp="1" noChangeArrowheads="1"/>
          </p:cNvSpPr>
          <p:nvPr>
            <p:ph type="subTitle" idx="1"/>
          </p:nvPr>
        </p:nvSpPr>
        <p:spPr>
          <a:xfrm>
            <a:off x="533400" y="2192337"/>
            <a:ext cx="4824412" cy="3370263"/>
          </a:xfrm>
        </p:spPr>
        <p:txBody>
          <a:bodyPr>
            <a:normAutofit fontScale="77500" lnSpcReduction="20000"/>
          </a:bodyPr>
          <a:lstStyle/>
          <a:p>
            <a:pPr algn="l" eaLnBrk="1" hangingPunct="1">
              <a:lnSpc>
                <a:spcPct val="80000"/>
              </a:lnSpc>
            </a:pPr>
            <a:r>
              <a:rPr lang="en-US" sz="2800" dirty="0" smtClean="0">
                <a:latin typeface="Times New Roman" pitchFamily="18" charset="0"/>
              </a:rPr>
              <a:t>Dr. Kim Blake</a:t>
            </a:r>
          </a:p>
          <a:p>
            <a:pPr algn="l" eaLnBrk="1" hangingPunct="1">
              <a:lnSpc>
                <a:spcPct val="80000"/>
              </a:lnSpc>
            </a:pPr>
            <a:r>
              <a:rPr lang="en-US" sz="2800" dirty="0" smtClean="0">
                <a:latin typeface="Times New Roman" pitchFamily="18" charset="0"/>
              </a:rPr>
              <a:t>Professor, Dalhousie University</a:t>
            </a:r>
          </a:p>
          <a:p>
            <a:pPr algn="l" eaLnBrk="1" hangingPunct="1">
              <a:lnSpc>
                <a:spcPct val="80000"/>
              </a:lnSpc>
            </a:pPr>
            <a:r>
              <a:rPr lang="en-US" sz="2800" dirty="0" smtClean="0">
                <a:latin typeface="Times New Roman" pitchFamily="18" charset="0"/>
              </a:rPr>
              <a:t>Halifax, NS, Canada</a:t>
            </a:r>
          </a:p>
          <a:p>
            <a:pPr algn="l" eaLnBrk="1" hangingPunct="1">
              <a:lnSpc>
                <a:spcPct val="80000"/>
              </a:lnSpc>
            </a:pPr>
            <a:r>
              <a:rPr lang="en-US" sz="2800" dirty="0" smtClean="0">
                <a:latin typeface="Times New Roman" pitchFamily="18" charset="0"/>
              </a:rPr>
              <a:t>kblake@dal.ca</a:t>
            </a:r>
          </a:p>
          <a:p>
            <a:pPr algn="l" eaLnBrk="1" hangingPunct="1">
              <a:lnSpc>
                <a:spcPct val="80000"/>
              </a:lnSpc>
            </a:pPr>
            <a:endParaRPr lang="en-US" sz="2800" dirty="0" smtClean="0">
              <a:latin typeface="Times New Roman" pitchFamily="18" charset="0"/>
            </a:endParaRPr>
          </a:p>
          <a:p>
            <a:pPr algn="l" eaLnBrk="1" hangingPunct="1">
              <a:lnSpc>
                <a:spcPct val="80000"/>
              </a:lnSpc>
            </a:pPr>
            <a:r>
              <a:rPr lang="en-US" sz="2800" dirty="0" smtClean="0">
                <a:latin typeface="Times New Roman" pitchFamily="18" charset="0"/>
              </a:rPr>
              <a:t>and</a:t>
            </a:r>
          </a:p>
          <a:p>
            <a:pPr algn="l" eaLnBrk="1" hangingPunct="1">
              <a:lnSpc>
                <a:spcPct val="80000"/>
              </a:lnSpc>
            </a:pPr>
            <a:endParaRPr lang="en-US" sz="2800" dirty="0" smtClean="0">
              <a:latin typeface="Times New Roman" pitchFamily="18" charset="0"/>
            </a:endParaRPr>
          </a:p>
          <a:p>
            <a:pPr algn="l" eaLnBrk="1" hangingPunct="1">
              <a:lnSpc>
                <a:spcPct val="80000"/>
              </a:lnSpc>
            </a:pPr>
            <a:r>
              <a:rPr lang="en-US" sz="2800" dirty="0" smtClean="0">
                <a:latin typeface="Times New Roman" pitchFamily="18" charset="0"/>
              </a:rPr>
              <a:t>Dr. Jeremy Kirk</a:t>
            </a:r>
          </a:p>
          <a:p>
            <a:pPr algn="l" eaLnBrk="1" hangingPunct="1">
              <a:lnSpc>
                <a:spcPct val="80000"/>
              </a:lnSpc>
            </a:pPr>
            <a:r>
              <a:rPr lang="en-GB" sz="2800" dirty="0" smtClean="0">
                <a:latin typeface="Times New Roman" pitchFamily="18" charset="0"/>
              </a:rPr>
              <a:t>Reader, Diana, Princess of Wales Children’s Hospital</a:t>
            </a:r>
          </a:p>
          <a:p>
            <a:pPr algn="l" eaLnBrk="1" hangingPunct="1">
              <a:lnSpc>
                <a:spcPct val="80000"/>
              </a:lnSpc>
            </a:pPr>
            <a:r>
              <a:rPr lang="en-GB" sz="2800" dirty="0" smtClean="0">
                <a:latin typeface="Times New Roman" pitchFamily="18" charset="0"/>
              </a:rPr>
              <a:t>Birmingham, UK</a:t>
            </a:r>
          </a:p>
          <a:p>
            <a:pPr algn="l">
              <a:lnSpc>
                <a:spcPct val="80000"/>
              </a:lnSpc>
            </a:pPr>
            <a:r>
              <a:rPr lang="en-US" sz="2800" dirty="0" smtClean="0">
                <a:latin typeface="Times New Roman" pitchFamily="18" charset="0"/>
              </a:rPr>
              <a:t>Jeremy.Kirk@bch.nhs.uk</a:t>
            </a:r>
          </a:p>
        </p:txBody>
      </p:sp>
      <p:sp>
        <p:nvSpPr>
          <p:cNvPr id="18434" name="Rectangle 4"/>
          <p:cNvSpPr>
            <a:spLocks noGrp="1" noChangeArrowheads="1"/>
          </p:cNvSpPr>
          <p:nvPr>
            <p:ph type="ctrTitle"/>
          </p:nvPr>
        </p:nvSpPr>
        <p:spPr>
          <a:xfrm>
            <a:off x="76200" y="152400"/>
            <a:ext cx="8991600" cy="1143000"/>
          </a:xfrm>
        </p:spPr>
        <p:txBody>
          <a:bodyPr>
            <a:noAutofit/>
          </a:bodyPr>
          <a:lstStyle/>
          <a:p>
            <a:pPr eaLnBrk="1" hangingPunct="1"/>
            <a:r>
              <a:rPr lang="en-US" dirty="0" smtClean="0"/>
              <a:t>Bone Health – Not a </a:t>
            </a:r>
            <a:r>
              <a:rPr lang="en-US" dirty="0" err="1" smtClean="0"/>
              <a:t>Humerous</a:t>
            </a:r>
            <a:r>
              <a:rPr lang="en-US" dirty="0" smtClean="0"/>
              <a:t> Issue</a:t>
            </a:r>
          </a:p>
        </p:txBody>
      </p:sp>
      <p:pic>
        <p:nvPicPr>
          <p:cNvPr id="18435" name="Picture 2057" descr="11th International CHARGE Syndrome Foundation Conference Logo - Experience the Wonder"/>
          <p:cNvPicPr>
            <a:picLocks noChangeAspect="1" noChangeArrowheads="1"/>
          </p:cNvPicPr>
          <p:nvPr/>
        </p:nvPicPr>
        <p:blipFill>
          <a:blip r:embed="rId2" cstate="print"/>
          <a:srcRect/>
          <a:stretch>
            <a:fillRect/>
          </a:stretch>
        </p:blipFill>
        <p:spPr bwMode="auto">
          <a:xfrm>
            <a:off x="4800600" y="2209800"/>
            <a:ext cx="3933824" cy="31429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Osteoporosis</a:t>
            </a:r>
            <a:br>
              <a:rPr lang="en-US" dirty="0" smtClean="0"/>
            </a:br>
            <a:r>
              <a:rPr lang="en-US" dirty="0" smtClean="0"/>
              <a:t>Why do I Need to Worry?</a:t>
            </a:r>
            <a:endParaRPr lang="en-US" dirty="0"/>
          </a:p>
        </p:txBody>
      </p:sp>
      <p:pic>
        <p:nvPicPr>
          <p:cNvPr id="3" name="Picture 1027" descr="M&amp;KAPSEA"/>
          <p:cNvPicPr>
            <a:picLocks noChangeAspect="1" noChangeArrowheads="1"/>
          </p:cNvPicPr>
          <p:nvPr/>
        </p:nvPicPr>
        <p:blipFill>
          <a:blip r:embed="rId2" cstate="print"/>
          <a:srcRect b="1939"/>
          <a:stretch>
            <a:fillRect/>
          </a:stretch>
        </p:blipFill>
        <p:spPr bwMode="auto">
          <a:xfrm>
            <a:off x="2020253" y="1752600"/>
            <a:ext cx="5081587" cy="4315142"/>
          </a:xfrm>
          <a:prstGeom prst="rect">
            <a:avLst/>
          </a:prstGeom>
          <a:noFill/>
        </p:spPr>
      </p:pic>
      <p:sp>
        <p:nvSpPr>
          <p:cNvPr id="4" name="TextBox 3"/>
          <p:cNvSpPr txBox="1"/>
          <p:nvPr/>
        </p:nvSpPr>
        <p:spPr>
          <a:xfrm>
            <a:off x="1981200" y="6248400"/>
            <a:ext cx="4876800" cy="461665"/>
          </a:xfrm>
          <a:prstGeom prst="rect">
            <a:avLst/>
          </a:prstGeom>
          <a:noFill/>
        </p:spPr>
        <p:txBody>
          <a:bodyPr wrap="square" rtlCol="0">
            <a:spAutoFit/>
          </a:bodyPr>
          <a:lstStyle/>
          <a:p>
            <a:r>
              <a:rPr lang="en-US" sz="2400" dirty="0" smtClean="0"/>
              <a:t>Two friends with CHARGE Syndrome</a:t>
            </a:r>
            <a:endParaRPr lang="en-US" sz="24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176" descr="R:\CHARGE Research\Lisa Searle's Case Review\Figure1-Age4&amp;21.gif"/>
          <p:cNvPicPr>
            <a:picLocks noChangeAspect="1" noChangeArrowheads="1"/>
          </p:cNvPicPr>
          <p:nvPr/>
        </p:nvPicPr>
        <p:blipFill>
          <a:blip r:embed="rId2" cstate="print"/>
          <a:srcRect t="3206" b="4665"/>
          <a:stretch>
            <a:fillRect/>
          </a:stretch>
        </p:blipFill>
        <p:spPr bwMode="auto">
          <a:xfrm>
            <a:off x="1636776" y="1828800"/>
            <a:ext cx="5867400" cy="3675185"/>
          </a:xfrm>
          <a:prstGeom prst="rect">
            <a:avLst/>
          </a:prstGeom>
          <a:noFill/>
        </p:spPr>
      </p:pic>
      <p:sp>
        <p:nvSpPr>
          <p:cNvPr id="4" name="Rectangle 7171"/>
          <p:cNvSpPr txBox="1">
            <a:spLocks noChangeArrowheads="1"/>
          </p:cNvSpPr>
          <p:nvPr/>
        </p:nvSpPr>
        <p:spPr>
          <a:xfrm>
            <a:off x="1216152" y="6019800"/>
            <a:ext cx="6705600" cy="609600"/>
          </a:xfrm>
          <a:prstGeom prst="rect">
            <a:avLst/>
          </a:prstGeom>
        </p:spPr>
        <p:txBody>
          <a:bodyPr/>
          <a:lstStyle/>
          <a:p>
            <a:pPr marL="342900" marR="0" lvl="0" indent="-342900" algn="ctr" defTabSz="914400" rtl="0" eaLnBrk="1" fontAlgn="auto" latinLnBrk="0" hangingPunct="1">
              <a:lnSpc>
                <a:spcPct val="80000"/>
              </a:lnSpc>
              <a:spcBef>
                <a:spcPct val="20000"/>
              </a:spcBef>
              <a:spcAft>
                <a:spcPts val="0"/>
              </a:spcAft>
              <a:buClrTx/>
              <a:buSzTx/>
              <a:buFontTx/>
              <a:buNone/>
              <a:tabLst/>
              <a:defRPr/>
            </a:pPr>
            <a:r>
              <a:rPr kumimoji="0" lang="en-US" sz="2000" b="0" i="0" u="none" strike="noStrike" kern="1200" cap="none" spc="0" normalizeH="0" baseline="0" noProof="0" dirty="0" smtClean="0">
                <a:ln>
                  <a:noFill/>
                </a:ln>
                <a:solidFill>
                  <a:schemeClr val="tx1"/>
                </a:solidFill>
                <a:effectLst/>
                <a:uLnTx/>
                <a:uFillTx/>
                <a:latin typeface="Comic Sans MS" pitchFamily="66" charset="0"/>
                <a:ea typeface="+mn-ea"/>
                <a:cs typeface="+mn-cs"/>
              </a:rPr>
              <a:t>Searle et al American Journal</a:t>
            </a:r>
            <a:r>
              <a:rPr kumimoji="0" lang="en-US" sz="2000" b="0" i="0" u="none" strike="noStrike" kern="1200" cap="none" spc="0" normalizeH="0" noProof="0" dirty="0" smtClean="0">
                <a:ln>
                  <a:noFill/>
                </a:ln>
                <a:solidFill>
                  <a:schemeClr val="tx1"/>
                </a:solidFill>
                <a:effectLst/>
                <a:uLnTx/>
                <a:uFillTx/>
                <a:latin typeface="Comic Sans MS" pitchFamily="66" charset="0"/>
                <a:ea typeface="+mn-ea"/>
                <a:cs typeface="+mn-cs"/>
              </a:rPr>
              <a:t> </a:t>
            </a:r>
            <a:r>
              <a:rPr kumimoji="0" lang="en-US" sz="2000" b="0" i="0" u="none" strike="noStrike" kern="1200" cap="none" spc="0" normalizeH="0" noProof="0" smtClean="0">
                <a:ln>
                  <a:noFill/>
                </a:ln>
                <a:solidFill>
                  <a:schemeClr val="tx1"/>
                </a:solidFill>
                <a:effectLst/>
                <a:uLnTx/>
                <a:uFillTx/>
                <a:latin typeface="Comic Sans MS" pitchFamily="66" charset="0"/>
                <a:ea typeface="+mn-ea"/>
                <a:cs typeface="+mn-cs"/>
              </a:rPr>
              <a:t>of </a:t>
            </a:r>
            <a:r>
              <a:rPr kumimoji="0" lang="en-US" sz="2000" b="0" i="0" u="none" strike="noStrike" kern="1200" cap="none" spc="0" normalizeH="0" baseline="0" noProof="0" smtClean="0">
                <a:ln>
                  <a:noFill/>
                </a:ln>
                <a:solidFill>
                  <a:schemeClr val="tx1"/>
                </a:solidFill>
                <a:effectLst/>
                <a:uLnTx/>
                <a:uFillTx/>
                <a:latin typeface="Comic Sans MS" pitchFamily="66" charset="0"/>
                <a:ea typeface="+mn-ea"/>
                <a:cs typeface="+mn-cs"/>
              </a:rPr>
              <a:t>Medical Genetics </a:t>
            </a:r>
            <a:r>
              <a:rPr kumimoji="0" lang="en-US" sz="2000" b="0" i="0" u="none" strike="noStrike" kern="1200" cap="none" spc="0" normalizeH="0" baseline="0" noProof="0" dirty="0" smtClean="0">
                <a:ln>
                  <a:noFill/>
                </a:ln>
                <a:solidFill>
                  <a:schemeClr val="tx1"/>
                </a:solidFill>
                <a:effectLst/>
                <a:uLnTx/>
                <a:uFillTx/>
                <a:latin typeface="Comic Sans MS" pitchFamily="66" charset="0"/>
                <a:ea typeface="+mn-ea"/>
                <a:cs typeface="+mn-cs"/>
              </a:rPr>
              <a:t>2005:113A(3), 344-349.</a:t>
            </a:r>
          </a:p>
        </p:txBody>
      </p:sp>
      <p:sp>
        <p:nvSpPr>
          <p:cNvPr id="5" name="Rectangle 7170"/>
          <p:cNvSpPr txBox="1">
            <a:spLocks noChangeArrowheads="1"/>
          </p:cNvSpPr>
          <p:nvPr/>
        </p:nvSpPr>
        <p:spPr>
          <a:xfrm>
            <a:off x="252984" y="304800"/>
            <a:ext cx="8610600" cy="12954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Comic Sans MS" pitchFamily="66" charset="0"/>
                <a:ea typeface="+mj-ea"/>
                <a:cs typeface="+mj-cs"/>
              </a:rPr>
              <a:t>CHARGE Syndrome from Birth to Adulthood: an individual reported on from 0 - 33 years.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4800600" y="539750"/>
            <a:ext cx="4152900" cy="946150"/>
          </a:xfrm>
          <a:prstGeom prst="rect">
            <a:avLst/>
          </a:prstGeom>
          <a:noFill/>
          <a:ln w="9525">
            <a:noFill/>
            <a:miter lim="800000"/>
            <a:headEnd/>
            <a:tailEnd/>
          </a:ln>
          <a:effectLst/>
        </p:spPr>
        <p:txBody>
          <a:bodyPr>
            <a:spAutoFit/>
          </a:bodyPr>
          <a:lstStyle/>
          <a:p>
            <a:pPr algn="ctr">
              <a:spcBef>
                <a:spcPct val="50000"/>
              </a:spcBef>
            </a:pPr>
            <a:r>
              <a:rPr lang="en-US" sz="2800" dirty="0"/>
              <a:t>Adolescent and Adult Issues</a:t>
            </a:r>
          </a:p>
        </p:txBody>
      </p:sp>
      <p:sp>
        <p:nvSpPr>
          <p:cNvPr id="4" name="Text Box 3"/>
          <p:cNvSpPr txBox="1">
            <a:spLocks noChangeArrowheads="1"/>
          </p:cNvSpPr>
          <p:nvPr/>
        </p:nvSpPr>
        <p:spPr bwMode="auto">
          <a:xfrm>
            <a:off x="5029200" y="1758950"/>
            <a:ext cx="3886200" cy="4108450"/>
          </a:xfrm>
          <a:prstGeom prst="rect">
            <a:avLst/>
          </a:prstGeom>
          <a:noFill/>
          <a:ln w="9525">
            <a:noFill/>
            <a:miter lim="800000"/>
            <a:headEnd/>
            <a:tailEnd/>
          </a:ln>
          <a:effectLst/>
        </p:spPr>
        <p:txBody>
          <a:bodyPr>
            <a:spAutoFit/>
          </a:bodyPr>
          <a:lstStyle/>
          <a:p>
            <a:pPr marL="457200" indent="-457200">
              <a:spcBef>
                <a:spcPct val="50000"/>
              </a:spcBef>
              <a:buFontTx/>
              <a:buChar char="•"/>
            </a:pPr>
            <a:r>
              <a:rPr lang="en-US" sz="2400" dirty="0"/>
              <a:t>Hormone replacement therapy (14-21 years)</a:t>
            </a:r>
          </a:p>
          <a:p>
            <a:pPr marL="457200" indent="-457200">
              <a:spcBef>
                <a:spcPct val="50000"/>
              </a:spcBef>
              <a:buFontTx/>
              <a:buChar char="•"/>
            </a:pPr>
            <a:r>
              <a:rPr lang="en-US" sz="2400" dirty="0"/>
              <a:t>Thyroid replacement (19 years)</a:t>
            </a:r>
          </a:p>
          <a:p>
            <a:pPr marL="457200" indent="-457200">
              <a:spcBef>
                <a:spcPct val="50000"/>
              </a:spcBef>
              <a:buFontTx/>
              <a:buChar char="•"/>
            </a:pPr>
            <a:r>
              <a:rPr lang="en-US" sz="2400" dirty="0"/>
              <a:t>Gallstones removed</a:t>
            </a:r>
          </a:p>
          <a:p>
            <a:pPr marL="457200" indent="-457200">
              <a:spcBef>
                <a:spcPct val="50000"/>
              </a:spcBef>
              <a:buFontTx/>
              <a:buChar char="•"/>
            </a:pPr>
            <a:r>
              <a:rPr lang="en-US" sz="2400" dirty="0"/>
              <a:t>Reflux </a:t>
            </a:r>
            <a:r>
              <a:rPr lang="en-US" sz="2400" dirty="0" err="1"/>
              <a:t>oesophagitis</a:t>
            </a:r>
            <a:r>
              <a:rPr lang="en-US" sz="2400" dirty="0"/>
              <a:t>, stricture and hiatus hernia </a:t>
            </a:r>
          </a:p>
          <a:p>
            <a:pPr marL="457200" indent="-457200">
              <a:spcBef>
                <a:spcPct val="50000"/>
              </a:spcBef>
              <a:buFontTx/>
              <a:buChar char="•"/>
            </a:pPr>
            <a:r>
              <a:rPr lang="en-US" sz="2400" dirty="0"/>
              <a:t>Osteoporosis</a:t>
            </a:r>
          </a:p>
        </p:txBody>
      </p:sp>
      <p:pic>
        <p:nvPicPr>
          <p:cNvPr id="5" name="Picture 4" descr="C:\My Pictures\Ahorn\Alan adolescent photo.jpg"/>
          <p:cNvPicPr>
            <a:picLocks noChangeAspect="1" noChangeArrowheads="1"/>
          </p:cNvPicPr>
          <p:nvPr/>
        </p:nvPicPr>
        <p:blipFill>
          <a:blip r:embed="rId2" cstate="print"/>
          <a:srcRect/>
          <a:stretch>
            <a:fillRect/>
          </a:stretch>
        </p:blipFill>
        <p:spPr bwMode="auto">
          <a:xfrm>
            <a:off x="198437" y="520700"/>
            <a:ext cx="4678363" cy="5880100"/>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847850" y="304800"/>
            <a:ext cx="5448300" cy="701675"/>
          </a:xfrm>
          <a:prstGeom prst="rect">
            <a:avLst/>
          </a:prstGeom>
          <a:noFill/>
          <a:ln w="9525">
            <a:noFill/>
            <a:miter lim="800000"/>
            <a:headEnd/>
            <a:tailEnd/>
          </a:ln>
          <a:effectLst/>
        </p:spPr>
        <p:txBody>
          <a:bodyPr>
            <a:spAutoFit/>
          </a:bodyPr>
          <a:lstStyle/>
          <a:p>
            <a:pPr algn="ctr" eaLnBrk="0" hangingPunct="0">
              <a:spcBef>
                <a:spcPct val="50000"/>
              </a:spcBef>
            </a:pPr>
            <a:r>
              <a:rPr lang="en-US" sz="4000" b="1"/>
              <a:t>What is Osteoporosis?</a:t>
            </a:r>
          </a:p>
        </p:txBody>
      </p:sp>
      <p:sp>
        <p:nvSpPr>
          <p:cNvPr id="3" name="Text Box 3"/>
          <p:cNvSpPr txBox="1">
            <a:spLocks noChangeArrowheads="1"/>
          </p:cNvSpPr>
          <p:nvPr/>
        </p:nvSpPr>
        <p:spPr bwMode="auto">
          <a:xfrm>
            <a:off x="4800600" y="2209800"/>
            <a:ext cx="3962400" cy="2215991"/>
          </a:xfrm>
          <a:prstGeom prst="rect">
            <a:avLst/>
          </a:prstGeom>
          <a:noFill/>
          <a:ln w="9525">
            <a:solidFill>
              <a:schemeClr val="bg1"/>
            </a:solidFill>
            <a:miter lim="800000"/>
            <a:headEnd/>
            <a:tailEnd/>
          </a:ln>
          <a:effectLst/>
        </p:spPr>
        <p:txBody>
          <a:bodyPr wrap="square">
            <a:spAutoFit/>
          </a:bodyPr>
          <a:lstStyle/>
          <a:p>
            <a:pPr marL="174625" indent="-174625" eaLnBrk="0" hangingPunct="0">
              <a:spcBef>
                <a:spcPct val="50000"/>
              </a:spcBef>
            </a:pPr>
            <a:r>
              <a:rPr lang="en-US" sz="2400" dirty="0"/>
              <a:t>Bone is a living tissue</a:t>
            </a:r>
          </a:p>
          <a:p>
            <a:pPr marL="463550" indent="-463550" eaLnBrk="0" hangingPunct="0">
              <a:spcBef>
                <a:spcPct val="50000"/>
              </a:spcBef>
            </a:pPr>
            <a:r>
              <a:rPr lang="en-US" sz="2400" dirty="0"/>
              <a:t>Calcium and Phosphate (CaPo</a:t>
            </a:r>
            <a:r>
              <a:rPr lang="en-US" sz="2400" baseline="-25000" dirty="0"/>
              <a:t>4</a:t>
            </a:r>
            <a:r>
              <a:rPr lang="en-US" sz="2400" dirty="0"/>
              <a:t>) [Mineral]</a:t>
            </a:r>
          </a:p>
          <a:p>
            <a:pPr marL="174625" indent="-174625" eaLnBrk="0" hangingPunct="0">
              <a:spcBef>
                <a:spcPct val="50000"/>
              </a:spcBef>
            </a:pPr>
            <a:r>
              <a:rPr lang="en-US" sz="2400" dirty="0"/>
              <a:t>Collagen [Protein]</a:t>
            </a:r>
          </a:p>
          <a:p>
            <a:pPr marL="466725" indent="-466725" eaLnBrk="0" hangingPunct="0">
              <a:spcBef>
                <a:spcPct val="50000"/>
              </a:spcBef>
              <a:buFontTx/>
              <a:buChar char="•"/>
            </a:pPr>
            <a:endParaRPr lang="en-US" baseline="-25000" dirty="0"/>
          </a:p>
        </p:txBody>
      </p:sp>
      <p:sp>
        <p:nvSpPr>
          <p:cNvPr id="4" name="Text Box 4"/>
          <p:cNvSpPr txBox="1">
            <a:spLocks noChangeArrowheads="1"/>
          </p:cNvSpPr>
          <p:nvPr/>
        </p:nvSpPr>
        <p:spPr bwMode="auto">
          <a:xfrm>
            <a:off x="304800" y="6334780"/>
            <a:ext cx="8686800" cy="523220"/>
          </a:xfrm>
          <a:prstGeom prst="rect">
            <a:avLst/>
          </a:prstGeom>
          <a:noFill/>
          <a:ln w="9525">
            <a:noFill/>
            <a:miter lim="800000"/>
            <a:headEnd/>
            <a:tailEnd/>
          </a:ln>
          <a:effectLst/>
        </p:spPr>
        <p:txBody>
          <a:bodyPr wrap="square">
            <a:spAutoFit/>
          </a:bodyPr>
          <a:lstStyle/>
          <a:p>
            <a:pPr algn="ctr" eaLnBrk="0" hangingPunct="0">
              <a:spcBef>
                <a:spcPct val="50000"/>
              </a:spcBef>
            </a:pPr>
            <a:r>
              <a:rPr lang="en-US" sz="2800" dirty="0"/>
              <a:t>Demineralization of bone and/or thinning of bone.</a:t>
            </a:r>
          </a:p>
        </p:txBody>
      </p:sp>
      <p:pic>
        <p:nvPicPr>
          <p:cNvPr id="6" name="Picture 2" descr="p-osteochart"/>
          <p:cNvPicPr>
            <a:picLocks noChangeAspect="1" noChangeArrowheads="1"/>
          </p:cNvPicPr>
          <p:nvPr/>
        </p:nvPicPr>
        <p:blipFill>
          <a:blip r:embed="rId2" cstate="print"/>
          <a:srcRect/>
          <a:stretch>
            <a:fillRect/>
          </a:stretch>
        </p:blipFill>
        <p:spPr bwMode="auto">
          <a:xfrm>
            <a:off x="152400" y="990600"/>
            <a:ext cx="4328160" cy="54102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42900" y="228600"/>
            <a:ext cx="84582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smtClean="0">
                <a:ln>
                  <a:noFill/>
                </a:ln>
                <a:effectLst/>
                <a:uLnTx/>
                <a:uFillTx/>
                <a:latin typeface="Times New Roman" charset="0"/>
                <a:ea typeface="+mj-ea"/>
                <a:cs typeface="+mj-cs"/>
              </a:rPr>
              <a:t>Risk Factors for Osteoporosis in Individuals with CHARGE</a:t>
            </a:r>
            <a:endParaRPr kumimoji="0" lang="en-US" sz="4400" b="1" i="0" u="none" strike="noStrike" kern="1200" cap="none" spc="0" normalizeH="0" baseline="0" noProof="0">
              <a:ln>
                <a:noFill/>
              </a:ln>
              <a:effectLst/>
              <a:uLnTx/>
              <a:uFillTx/>
              <a:latin typeface="Times New Roman" charset="0"/>
              <a:ea typeface="+mj-ea"/>
              <a:cs typeface="+mj-cs"/>
            </a:endParaRPr>
          </a:p>
        </p:txBody>
      </p:sp>
      <p:sp>
        <p:nvSpPr>
          <p:cNvPr id="3" name="Rectangle 3"/>
          <p:cNvSpPr txBox="1">
            <a:spLocks noChangeArrowheads="1"/>
          </p:cNvSpPr>
          <p:nvPr/>
        </p:nvSpPr>
        <p:spPr>
          <a:xfrm>
            <a:off x="4495800" y="2286000"/>
            <a:ext cx="4648200" cy="3505200"/>
          </a:xfrm>
          <a:prstGeom prst="rect">
            <a:avLst/>
          </a:prstGeom>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3200" b="0" i="0" u="none" strike="noStrike" kern="1200" cap="none" spc="0" normalizeH="0" baseline="0" noProof="0" dirty="0" smtClean="0">
                <a:ln>
                  <a:noFill/>
                </a:ln>
                <a:effectLst/>
                <a:uLnTx/>
                <a:uFillTx/>
                <a:latin typeface="Times New Roman" charset="0"/>
                <a:ea typeface="+mn-ea"/>
                <a:cs typeface="+mn-cs"/>
              </a:rPr>
              <a:t>Delayed/absent puberty.</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3200" b="0" i="0" u="none" strike="noStrike" kern="1200" cap="none" spc="0" normalizeH="0" baseline="0" noProof="0" dirty="0" smtClean="0">
                <a:ln>
                  <a:noFill/>
                </a:ln>
                <a:effectLst/>
                <a:uLnTx/>
                <a:uFillTx/>
                <a:latin typeface="Times New Roman" charset="0"/>
                <a:ea typeface="+mn-ea"/>
                <a:cs typeface="+mn-cs"/>
              </a:rPr>
              <a:t>Poor diet (low Ca </a:t>
            </a:r>
            <a:r>
              <a:rPr kumimoji="0" lang="en-US" sz="3200" b="0" i="0" u="none" strike="noStrike" kern="1200" cap="none" spc="0" normalizeH="0" baseline="30000" noProof="0" dirty="0" smtClean="0">
                <a:ln>
                  <a:noFill/>
                </a:ln>
                <a:effectLst/>
                <a:uLnTx/>
                <a:uFillTx/>
                <a:latin typeface="Times New Roman" charset="0"/>
                <a:ea typeface="+mn-ea"/>
                <a:cs typeface="+mn-cs"/>
              </a:rPr>
              <a:t>2+</a:t>
            </a:r>
            <a:r>
              <a:rPr kumimoji="0" lang="en-US" sz="3200" b="0" i="0" u="none" strike="noStrike" kern="1200" cap="none" spc="0" normalizeH="0" baseline="0" noProof="0" dirty="0" smtClean="0">
                <a:ln>
                  <a:noFill/>
                </a:ln>
                <a:effectLst/>
                <a:uLnTx/>
                <a:uFillTx/>
                <a:latin typeface="Times New Roman" charset="0"/>
                <a:ea typeface="+mn-ea"/>
                <a:cs typeface="+mn-cs"/>
              </a:rPr>
              <a:t> &amp; Vitamin D intake).</a:t>
            </a:r>
          </a:p>
          <a:p>
            <a:pPr>
              <a:spcBef>
                <a:spcPct val="20000"/>
              </a:spcBef>
              <a:defRPr/>
            </a:pPr>
            <a:r>
              <a:rPr kumimoji="0" lang="en-US" sz="3200" b="0" i="0" u="none" strike="noStrike" kern="1200" cap="none" spc="0" normalizeH="0" baseline="0" noProof="0" dirty="0" smtClean="0">
                <a:ln>
                  <a:noFill/>
                </a:ln>
                <a:effectLst/>
                <a:uLnTx/>
                <a:uFillTx/>
                <a:latin typeface="Times New Roman" charset="0"/>
                <a:ea typeface="+mn-ea"/>
                <a:cs typeface="+mn-cs"/>
              </a:rPr>
              <a:t>Inactivity </a:t>
            </a:r>
          </a:p>
          <a:p>
            <a:pPr>
              <a:spcBef>
                <a:spcPct val="20000"/>
              </a:spcBef>
              <a:defRPr/>
            </a:pPr>
            <a:r>
              <a:rPr lang="en-US" sz="3200" dirty="0" smtClean="0">
                <a:latin typeface="Times New Roman" charset="0"/>
              </a:rPr>
              <a:t>Growth hormone deficiency.</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3200" b="0" i="0" u="none" strike="noStrike" kern="1200" cap="none" spc="0" normalizeH="0" baseline="0" noProof="0" dirty="0">
              <a:ln>
                <a:noFill/>
              </a:ln>
              <a:effectLst/>
              <a:uLnTx/>
              <a:uFillTx/>
              <a:latin typeface="Times New Roman" charset="0"/>
              <a:ea typeface="+mn-ea"/>
              <a:cs typeface="+mn-cs"/>
            </a:endParaRPr>
          </a:p>
        </p:txBody>
      </p:sp>
      <p:graphicFrame>
        <p:nvGraphicFramePr>
          <p:cNvPr id="4" name="Object 4"/>
          <p:cNvGraphicFramePr>
            <a:graphicFrameLocks noChangeAspect="1"/>
          </p:cNvGraphicFramePr>
          <p:nvPr/>
        </p:nvGraphicFramePr>
        <p:xfrm>
          <a:off x="457200" y="2014538"/>
          <a:ext cx="3352800" cy="4005262"/>
        </p:xfrm>
        <a:graphic>
          <a:graphicData uri="http://schemas.openxmlformats.org/presentationml/2006/ole">
            <mc:AlternateContent xmlns:mc="http://schemas.openxmlformats.org/markup-compatibility/2006">
              <mc:Choice xmlns:v="urn:schemas-microsoft-com:vml" Requires="v">
                <p:oleObj spid="_x0000_s137219" name="Bitmap Image" r:id="rId3" imgW="5609524" imgH="5896798" progId="PBrush">
                  <p:embed/>
                </p:oleObj>
              </mc:Choice>
              <mc:Fallback>
                <p:oleObj name="Bitmap Image" r:id="rId3" imgW="5609524" imgH="5896798" progId="PBrush">
                  <p:embed/>
                  <p:pic>
                    <p:nvPicPr>
                      <p:cNvPr id="0" name="Object 17"/>
                      <p:cNvPicPr>
                        <a:picLocks noChangeAspect="1" noChangeArrowheads="1"/>
                      </p:cNvPicPr>
                      <p:nvPr/>
                    </p:nvPicPr>
                    <p:blipFill>
                      <a:blip r:embed="rId4">
                        <a:extLst>
                          <a:ext uri="{28A0092B-C50C-407E-A947-70E740481C1C}">
                            <a14:useLocalDpi xmlns:a14="http://schemas.microsoft.com/office/drawing/2010/main" val="0"/>
                          </a:ext>
                        </a:extLst>
                      </a:blip>
                      <a:srcRect l="12001"/>
                      <a:stretch>
                        <a:fillRect/>
                      </a:stretch>
                    </p:blipFill>
                    <p:spPr bwMode="auto">
                      <a:xfrm>
                        <a:off x="457200" y="2014538"/>
                        <a:ext cx="3352800" cy="4005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50" descr="Feeding tube bath"/>
          <p:cNvPicPr>
            <a:picLocks noChangeAspect="1" noChangeArrowheads="1"/>
          </p:cNvPicPr>
          <p:nvPr/>
        </p:nvPicPr>
        <p:blipFill>
          <a:blip r:embed="rId2" cstate="print"/>
          <a:srcRect l="19534" t="21848" r="20157" b="7625"/>
          <a:stretch>
            <a:fillRect/>
          </a:stretch>
        </p:blipFill>
        <p:spPr bwMode="auto">
          <a:xfrm>
            <a:off x="6203950" y="349250"/>
            <a:ext cx="2711450" cy="4191000"/>
          </a:xfrm>
          <a:prstGeom prst="rect">
            <a:avLst/>
          </a:prstGeom>
          <a:noFill/>
          <a:ln w="9525">
            <a:noFill/>
            <a:miter lim="800000"/>
            <a:headEnd/>
            <a:tailEnd/>
          </a:ln>
        </p:spPr>
      </p:pic>
      <p:sp>
        <p:nvSpPr>
          <p:cNvPr id="4" name="Rectangle 1026"/>
          <p:cNvSpPr txBox="1">
            <a:spLocks noChangeArrowheads="1"/>
          </p:cNvSpPr>
          <p:nvPr/>
        </p:nvSpPr>
        <p:spPr>
          <a:xfrm>
            <a:off x="1600200" y="76200"/>
            <a:ext cx="3505200" cy="6858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CASE HISTORY</a:t>
            </a:r>
          </a:p>
        </p:txBody>
      </p:sp>
      <p:sp>
        <p:nvSpPr>
          <p:cNvPr id="5" name="Text Box 1028"/>
          <p:cNvSpPr txBox="1">
            <a:spLocks noChangeArrowheads="1"/>
          </p:cNvSpPr>
          <p:nvPr/>
        </p:nvSpPr>
        <p:spPr bwMode="auto">
          <a:xfrm>
            <a:off x="76200" y="1195705"/>
            <a:ext cx="4267200" cy="579438"/>
          </a:xfrm>
          <a:prstGeom prst="rect">
            <a:avLst/>
          </a:prstGeom>
          <a:noFill/>
          <a:ln w="9525">
            <a:noFill/>
            <a:miter lim="800000"/>
            <a:headEnd/>
            <a:tailEnd/>
          </a:ln>
        </p:spPr>
        <p:txBody>
          <a:bodyPr>
            <a:spAutoFit/>
          </a:bodyPr>
          <a:lstStyle/>
          <a:p>
            <a:pPr>
              <a:spcBef>
                <a:spcPct val="50000"/>
              </a:spcBef>
            </a:pPr>
            <a:r>
              <a:rPr lang="en-US" sz="3200" dirty="0"/>
              <a:t>4 Major  &amp;  3 Minor</a:t>
            </a:r>
            <a:endParaRPr lang="en-US" sz="3200" baseline="50000" dirty="0"/>
          </a:p>
        </p:txBody>
      </p:sp>
      <p:graphicFrame>
        <p:nvGraphicFramePr>
          <p:cNvPr id="6" name="Group 1064"/>
          <p:cNvGraphicFramePr>
            <a:graphicFrameLocks noGrp="1"/>
          </p:cNvGraphicFramePr>
          <p:nvPr/>
        </p:nvGraphicFramePr>
        <p:xfrm>
          <a:off x="76200" y="2011680"/>
          <a:ext cx="7772400" cy="4693920"/>
        </p:xfrm>
        <a:graphic>
          <a:graphicData uri="http://schemas.openxmlformats.org/drawingml/2006/table">
            <a:tbl>
              <a:tblPr/>
              <a:tblGrid>
                <a:gridCol w="7772400"/>
              </a:tblGrid>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Comic Sans MS" pitchFamily="66" charset="0"/>
                          <a:ea typeface="ＭＳ Ｐゴシック" pitchFamily="-110" charset="-128"/>
                        </a:rPr>
                        <a:t>MAJOR</a:t>
                      </a:r>
                    </a:p>
                  </a:txBody>
                  <a:tcPr horzOverflow="overflow">
                    <a:lnL>
                      <a:noFill/>
                    </a:lnL>
                    <a:lnR>
                      <a:noFill/>
                    </a:lnR>
                    <a:lnT>
                      <a:noFill/>
                    </a:lnT>
                    <a:lnB>
                      <a:noFill/>
                    </a:lnB>
                    <a:lnTlToBr>
                      <a:noFill/>
                    </a:lnTlToBr>
                    <a:lnBlToTr>
                      <a:noFill/>
                    </a:lnBlToTr>
                    <a:noFill/>
                  </a:tcPr>
                </a:tc>
              </a:tr>
              <a:tr h="1371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ea typeface="ＭＳ Ｐゴシック" pitchFamily="-110" charset="-128"/>
                        </a:rPr>
                        <a:t>C</a:t>
                      </a:r>
                      <a:r>
                        <a:rPr kumimoji="0" lang="en-US" sz="2000" b="0" i="0" u="none" strike="noStrike" cap="none" normalizeH="0" baseline="0" dirty="0" smtClean="0">
                          <a:ln>
                            <a:noFill/>
                          </a:ln>
                          <a:solidFill>
                            <a:schemeClr val="tx1"/>
                          </a:solidFill>
                          <a:effectLst/>
                          <a:latin typeface="Comic Sans MS" pitchFamily="66" charset="0"/>
                          <a:ea typeface="ＭＳ Ｐゴシック" pitchFamily="-110" charset="-128"/>
                        </a:rPr>
                        <a:t> – </a:t>
                      </a:r>
                      <a:r>
                        <a:rPr kumimoji="0" lang="en-US" sz="2000" b="0" i="0" u="none" strike="noStrike" cap="none" normalizeH="0" baseline="0" dirty="0" err="1" smtClean="0">
                          <a:ln>
                            <a:noFill/>
                          </a:ln>
                          <a:solidFill>
                            <a:schemeClr val="tx1"/>
                          </a:solidFill>
                          <a:effectLst/>
                          <a:latin typeface="Comic Sans MS" pitchFamily="66" charset="0"/>
                          <a:ea typeface="ＭＳ Ｐゴシック" pitchFamily="-110" charset="-128"/>
                        </a:rPr>
                        <a:t>Coloboma</a:t>
                      </a:r>
                      <a:r>
                        <a:rPr kumimoji="0" lang="en-US" sz="2000" b="0" i="0" u="none" strike="noStrike" cap="none" normalizeH="0" baseline="0" dirty="0" smtClean="0">
                          <a:ln>
                            <a:noFill/>
                          </a:ln>
                          <a:solidFill>
                            <a:schemeClr val="tx1"/>
                          </a:solidFill>
                          <a:effectLst/>
                          <a:latin typeface="Comic Sans MS" pitchFamily="66" charset="0"/>
                          <a:ea typeface="ＭＳ Ｐゴシック" pitchFamily="-110" charset="-128"/>
                        </a:rPr>
                        <a:t> [Left Eye].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ea typeface="ＭＳ Ｐゴシック" pitchFamily="-110" charset="-128"/>
                        </a:rPr>
                        <a:t>C </a:t>
                      </a:r>
                      <a:r>
                        <a:rPr kumimoji="0" lang="en-US" sz="2000" b="0" i="0" u="none" strike="noStrike" cap="none" normalizeH="0" baseline="0" dirty="0" smtClean="0">
                          <a:ln>
                            <a:noFill/>
                          </a:ln>
                          <a:solidFill>
                            <a:schemeClr val="tx1"/>
                          </a:solidFill>
                          <a:effectLst/>
                          <a:latin typeface="Comic Sans MS" pitchFamily="66" charset="0"/>
                          <a:ea typeface="ＭＳ Ｐゴシック" pitchFamily="-110" charset="-128"/>
                        </a:rPr>
                        <a:t>- Choanal Atresia [Right].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ea typeface="ＭＳ Ｐゴシック" pitchFamily="-110" charset="-128"/>
                        </a:rPr>
                        <a:t>C</a:t>
                      </a:r>
                      <a:r>
                        <a:rPr kumimoji="0" lang="en-US" sz="2000" b="0" i="0" u="none" strike="noStrike" cap="none" normalizeH="0" baseline="0" dirty="0" smtClean="0">
                          <a:ln>
                            <a:noFill/>
                          </a:ln>
                          <a:solidFill>
                            <a:schemeClr val="tx1"/>
                          </a:solidFill>
                          <a:effectLst/>
                          <a:latin typeface="Comic Sans MS" pitchFamily="66" charset="0"/>
                          <a:ea typeface="ＭＳ Ｐゴシック" pitchFamily="-110" charset="-128"/>
                        </a:rPr>
                        <a:t> - Cranial Nerves [VII (Right), VIII, IX, XI].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Comic Sans MS" pitchFamily="66" charset="0"/>
                          <a:ea typeface="ＭＳ Ｐゴシック" pitchFamily="-110" charset="-128"/>
                        </a:rPr>
                        <a:t>C </a:t>
                      </a:r>
                      <a:r>
                        <a:rPr kumimoji="0" lang="en-US" sz="2000" b="0" i="0" u="none" strike="noStrike" cap="none" normalizeH="0" baseline="0" dirty="0" smtClean="0">
                          <a:ln>
                            <a:noFill/>
                          </a:ln>
                          <a:solidFill>
                            <a:schemeClr val="tx1"/>
                          </a:solidFill>
                          <a:effectLst/>
                          <a:latin typeface="Comic Sans MS" pitchFamily="66" charset="0"/>
                          <a:ea typeface="ＭＳ Ｐゴシック" pitchFamily="-110" charset="-128"/>
                        </a:rPr>
                        <a:t>- Characteristic Ears [Severe SNHL].</a:t>
                      </a:r>
                    </a:p>
                  </a:txBody>
                  <a:tcPr anchor="ctr" horzOverflow="overflow">
                    <a:lnL>
                      <a:noFill/>
                    </a:lnL>
                    <a:lnR>
                      <a:noFill/>
                    </a:lnR>
                    <a:lnT>
                      <a:noFill/>
                    </a:lnT>
                    <a:lnB>
                      <a:noFill/>
                    </a:lnB>
                    <a:lnTlToBr>
                      <a:noFill/>
                    </a:lnTlToBr>
                    <a:lnBlToTr>
                      <a:noFill/>
                    </a:lnBlToTr>
                    <a:noFill/>
                  </a:tcPr>
                </a:tc>
              </a:tr>
              <a:tr h="314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a typeface="ＭＳ Ｐゴシック" pitchFamily="-110"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Comic Sans MS" pitchFamily="66" charset="0"/>
                          <a:ea typeface="ＭＳ Ｐゴシック" pitchFamily="-110" charset="-128"/>
                        </a:rPr>
                        <a:t>MINOR</a:t>
                      </a:r>
                    </a:p>
                  </a:txBody>
                  <a:tcPr horzOverflow="overflow">
                    <a:lnL>
                      <a:noFill/>
                    </a:lnL>
                    <a:lnR>
                      <a:noFill/>
                    </a:lnR>
                    <a:lnT>
                      <a:noFill/>
                    </a:lnT>
                    <a:lnB>
                      <a:noFill/>
                    </a:lnB>
                    <a:lnTlToBr>
                      <a:noFill/>
                    </a:lnTlToBr>
                    <a:lnBlToTr>
                      <a:noFill/>
                    </a:lnBlToTr>
                    <a:noFill/>
                  </a:tcPr>
                </a:tc>
              </a:tr>
              <a:tr h="752475">
                <a:tc>
                  <a:txBody>
                    <a:bodyPr/>
                    <a:lstStyle/>
                    <a:p>
                      <a:pPr marL="914400" marR="0" lvl="0" indent="-91440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omic Sans MS" pitchFamily="66" charset="0"/>
                          <a:ea typeface="ＭＳ Ｐゴシック" pitchFamily="-110" charset="-128"/>
                        </a:rPr>
                        <a:t>C - Cardiac - aberrant </a:t>
                      </a:r>
                      <a:r>
                        <a:rPr kumimoji="0" lang="en-US" sz="2000" b="0" i="0" u="none" strike="noStrike" cap="none" normalizeH="0" baseline="0" dirty="0" err="1" smtClean="0">
                          <a:ln>
                            <a:noFill/>
                          </a:ln>
                          <a:solidFill>
                            <a:schemeClr val="tx1"/>
                          </a:solidFill>
                          <a:effectLst/>
                          <a:latin typeface="Comic Sans MS" pitchFamily="66" charset="0"/>
                          <a:ea typeface="ＭＳ Ｐゴシック" pitchFamily="-110" charset="-128"/>
                        </a:rPr>
                        <a:t>subclavian</a:t>
                      </a:r>
                      <a:r>
                        <a:rPr kumimoji="0" lang="en-US" sz="2000" b="0" i="0" u="none" strike="noStrike" cap="none" normalizeH="0" baseline="0" dirty="0" smtClean="0">
                          <a:ln>
                            <a:noFill/>
                          </a:ln>
                          <a:solidFill>
                            <a:schemeClr val="tx1"/>
                          </a:solidFill>
                          <a:effectLst/>
                          <a:latin typeface="Comic Sans MS" pitchFamily="66" charset="0"/>
                          <a:ea typeface="ＭＳ Ｐゴシック" pitchFamily="-110" charset="-128"/>
                        </a:rPr>
                        <a:t> artery, bicuspid </a:t>
                      </a:r>
                      <a:r>
                        <a:rPr kumimoji="0" lang="en-US" sz="2000" b="0" i="0" u="none" strike="noStrike" cap="none" normalizeH="0" baseline="0" dirty="0" err="1" smtClean="0">
                          <a:ln>
                            <a:noFill/>
                          </a:ln>
                          <a:solidFill>
                            <a:schemeClr val="tx1"/>
                          </a:solidFill>
                          <a:effectLst/>
                          <a:latin typeface="Comic Sans MS" pitchFamily="66" charset="0"/>
                          <a:ea typeface="ＭＳ Ｐゴシック" pitchFamily="-110" charset="-128"/>
                        </a:rPr>
                        <a:t>aertic</a:t>
                      </a:r>
                      <a:r>
                        <a:rPr kumimoji="0" lang="en-US" sz="2000" b="0" i="0" u="none" strike="noStrike" cap="none" normalizeH="0" baseline="0" dirty="0" smtClean="0">
                          <a:ln>
                            <a:noFill/>
                          </a:ln>
                          <a:solidFill>
                            <a:schemeClr val="tx1"/>
                          </a:solidFill>
                          <a:effectLst/>
                          <a:latin typeface="Comic Sans MS" pitchFamily="66" charset="0"/>
                          <a:ea typeface="ＭＳ Ｐゴシック" pitchFamily="-110" charset="-128"/>
                        </a:rPr>
                        <a:t> valve.</a:t>
                      </a:r>
                    </a:p>
                    <a:p>
                      <a:pPr marL="914400" marR="0" lvl="0" indent="-91440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omic Sans MS" pitchFamily="66" charset="0"/>
                          <a:ea typeface="ＭＳ Ｐゴシック" pitchFamily="-110" charset="-128"/>
                        </a:rPr>
                        <a:t>C - Characteristic CHARGE face</a:t>
                      </a:r>
                      <a:r>
                        <a:rPr kumimoji="0" lang="en-US" sz="2000" b="0" i="0" u="none" strike="noStrike" cap="none" normalizeH="0" baseline="0" dirty="0" smtClean="0">
                          <a:ln>
                            <a:noFill/>
                          </a:ln>
                          <a:solidFill>
                            <a:schemeClr val="tx1"/>
                          </a:solidFill>
                          <a:effectLst/>
                          <a:latin typeface="Comic Sans MS" pitchFamily="66" charset="0"/>
                          <a:ea typeface="ＭＳ Ｐゴシック" pitchFamily="-110" charset="-128"/>
                          <a:sym typeface="Symbol" pitchFamily="18" charset="2"/>
                        </a:rPr>
                        <a:t>.</a:t>
                      </a:r>
                      <a:endParaRPr kumimoji="0" lang="en-US" sz="2000" b="0" i="0" u="none" strike="noStrike" cap="none" normalizeH="0" baseline="0" dirty="0" smtClean="0">
                        <a:ln>
                          <a:noFill/>
                        </a:ln>
                        <a:solidFill>
                          <a:schemeClr val="tx1"/>
                        </a:solidFill>
                        <a:effectLst/>
                        <a:latin typeface="Comic Sans MS" pitchFamily="66" charset="0"/>
                        <a:ea typeface="ＭＳ Ｐゴシック" pitchFamily="-110" charset="-128"/>
                      </a:endParaRPr>
                    </a:p>
                    <a:p>
                      <a:pPr marL="914400" marR="0" lvl="0" indent="-91440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omic Sans MS" pitchFamily="66" charset="0"/>
                          <a:ea typeface="ＭＳ Ｐゴシック" pitchFamily="-110" charset="-128"/>
                        </a:rPr>
                        <a:t>D – Developmental delay – balance, expressive speech.</a:t>
                      </a:r>
                    </a:p>
                    <a:p>
                      <a:pPr marL="914400" marR="0" lvl="0" indent="-91440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Comic Sans MS" pitchFamily="66" charset="0"/>
                        <a:ea typeface="ＭＳ Ｐゴシック" pitchFamily="-110" charset="-128"/>
                      </a:endParaRPr>
                    </a:p>
                  </a:txBody>
                  <a:tcPr horzOverflow="overflow">
                    <a:lnL>
                      <a:noFill/>
                    </a:lnL>
                    <a:lnR>
                      <a:noFill/>
                    </a:lnR>
                    <a:lnT>
                      <a:noFill/>
                    </a:lnT>
                    <a:lnB>
                      <a:noFill/>
                    </a:lnB>
                    <a:lnTlToBr>
                      <a:noFill/>
                    </a:lnTlToBr>
                    <a:lnBlToTr>
                      <a:noFill/>
                    </a:lnBlToTr>
                    <a:noFill/>
                  </a:tcPr>
                </a:tc>
              </a:tr>
            </a:tbl>
          </a:graphicData>
        </a:graphic>
      </p:graphicFrame>
      <p:sp>
        <p:nvSpPr>
          <p:cNvPr id="7" name="Text Box 1048"/>
          <p:cNvSpPr txBox="1">
            <a:spLocks noChangeArrowheads="1"/>
          </p:cNvSpPr>
          <p:nvPr/>
        </p:nvSpPr>
        <p:spPr bwMode="auto">
          <a:xfrm>
            <a:off x="0" y="2057400"/>
            <a:ext cx="9144000" cy="396875"/>
          </a:xfrm>
          <a:prstGeom prst="rect">
            <a:avLst/>
          </a:prstGeom>
          <a:noFill/>
          <a:ln w="9525">
            <a:noFill/>
            <a:miter lim="800000"/>
            <a:headEnd/>
            <a:tailEnd/>
          </a:ln>
        </p:spPr>
        <p:txBody>
          <a:bodyPr>
            <a:spAutoFit/>
          </a:bodyPr>
          <a:lstStyle/>
          <a:p>
            <a:pPr algn="ctr">
              <a:spcBef>
                <a:spcPct val="50000"/>
              </a:spcBef>
            </a:pPr>
            <a:endParaRPr lang="en-CA" sz="2000" i="1">
              <a:latin typeface="Times New Roman" pitchFamily="18" charset="0"/>
            </a:endParaRPr>
          </a:p>
        </p:txBody>
      </p:sp>
      <p:sp>
        <p:nvSpPr>
          <p:cNvPr id="8" name="Rectangle 1049"/>
          <p:cNvSpPr>
            <a:spLocks noChangeArrowheads="1"/>
          </p:cNvSpPr>
          <p:nvPr/>
        </p:nvSpPr>
        <p:spPr bwMode="auto">
          <a:xfrm>
            <a:off x="7086600" y="4464050"/>
            <a:ext cx="1266825" cy="641350"/>
          </a:xfrm>
          <a:prstGeom prst="rect">
            <a:avLst/>
          </a:prstGeom>
          <a:noFill/>
          <a:ln w="9525">
            <a:noFill/>
            <a:miter lim="800000"/>
            <a:headEnd/>
            <a:tailEnd/>
          </a:ln>
        </p:spPr>
        <p:txBody>
          <a:bodyPr wrap="none">
            <a:spAutoFit/>
          </a:bodyPr>
          <a:lstStyle/>
          <a:p>
            <a:pPr algn="ctr">
              <a:spcBef>
                <a:spcPct val="50000"/>
              </a:spcBef>
            </a:pPr>
            <a:r>
              <a:rPr lang="en-US" sz="3600" b="1" dirty="0"/>
              <a:t>M.C.</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xa scanner"/>
          <p:cNvPicPr>
            <a:picLocks noChangeAspect="1" noChangeArrowheads="1"/>
          </p:cNvPicPr>
          <p:nvPr/>
        </p:nvPicPr>
        <p:blipFill>
          <a:blip r:embed="rId2" cstate="print"/>
          <a:srcRect r="4256" b="3088"/>
          <a:stretch>
            <a:fillRect/>
          </a:stretch>
        </p:blipFill>
        <p:spPr bwMode="auto">
          <a:xfrm>
            <a:off x="685800" y="2743200"/>
            <a:ext cx="3429000" cy="2590800"/>
          </a:xfrm>
          <a:prstGeom prst="rect">
            <a:avLst/>
          </a:prstGeom>
          <a:noFill/>
        </p:spPr>
      </p:pic>
      <p:pic>
        <p:nvPicPr>
          <p:cNvPr id="4" name="Picture 3" descr="Dexa"/>
          <p:cNvPicPr>
            <a:picLocks noChangeAspect="1" noChangeArrowheads="1"/>
          </p:cNvPicPr>
          <p:nvPr/>
        </p:nvPicPr>
        <p:blipFill>
          <a:blip r:embed="rId3" cstate="print"/>
          <a:srcRect/>
          <a:stretch>
            <a:fillRect/>
          </a:stretch>
        </p:blipFill>
        <p:spPr bwMode="auto">
          <a:xfrm>
            <a:off x="5562600" y="2743200"/>
            <a:ext cx="2073275" cy="2743200"/>
          </a:xfrm>
          <a:prstGeom prst="rect">
            <a:avLst/>
          </a:prstGeom>
          <a:noFill/>
        </p:spPr>
      </p:pic>
      <p:sp>
        <p:nvSpPr>
          <p:cNvPr id="5" name="Text Box 4"/>
          <p:cNvSpPr txBox="1">
            <a:spLocks noChangeArrowheads="1"/>
          </p:cNvSpPr>
          <p:nvPr/>
        </p:nvSpPr>
        <p:spPr bwMode="auto">
          <a:xfrm>
            <a:off x="0" y="14287"/>
            <a:ext cx="9144000" cy="1323439"/>
          </a:xfrm>
          <a:prstGeom prst="rect">
            <a:avLst/>
          </a:prstGeom>
          <a:noFill/>
          <a:ln w="9525">
            <a:noFill/>
            <a:miter lim="800000"/>
            <a:headEnd/>
            <a:tailEnd/>
          </a:ln>
          <a:effectLst/>
        </p:spPr>
        <p:txBody>
          <a:bodyPr>
            <a:spAutoFit/>
          </a:bodyPr>
          <a:lstStyle/>
          <a:p>
            <a:pPr algn="ctr" eaLnBrk="0" hangingPunct="0">
              <a:spcBef>
                <a:spcPct val="50000"/>
              </a:spcBef>
            </a:pPr>
            <a:r>
              <a:rPr lang="en-US" sz="3200" b="1" dirty="0"/>
              <a:t>To Measures Bone </a:t>
            </a:r>
            <a:r>
              <a:rPr lang="en-US" sz="3200" b="1" dirty="0" smtClean="0"/>
              <a:t>Density </a:t>
            </a:r>
          </a:p>
          <a:p>
            <a:pPr algn="ctr" eaLnBrk="0" hangingPunct="0">
              <a:spcBef>
                <a:spcPct val="50000"/>
              </a:spcBef>
            </a:pPr>
            <a:r>
              <a:rPr lang="en-US" sz="3200" b="1" dirty="0" smtClean="0"/>
              <a:t>Dual </a:t>
            </a:r>
            <a:r>
              <a:rPr lang="en-US" sz="3200" b="1" dirty="0"/>
              <a:t>Energy X-ray </a:t>
            </a:r>
            <a:r>
              <a:rPr lang="en-US" sz="3200" b="1" dirty="0" err="1" smtClean="0"/>
              <a:t>Absorptiometry</a:t>
            </a:r>
            <a:r>
              <a:rPr lang="en-US" sz="3200" b="1" dirty="0" smtClean="0"/>
              <a:t> (DEXA </a:t>
            </a:r>
            <a:r>
              <a:rPr lang="en-US" sz="3200" b="1" dirty="0"/>
              <a:t>or DXA)</a:t>
            </a:r>
          </a:p>
        </p:txBody>
      </p:sp>
      <p:sp>
        <p:nvSpPr>
          <p:cNvPr id="6" name="Text Box 5"/>
          <p:cNvSpPr txBox="1">
            <a:spLocks noChangeArrowheads="1"/>
          </p:cNvSpPr>
          <p:nvPr/>
        </p:nvSpPr>
        <p:spPr bwMode="auto">
          <a:xfrm>
            <a:off x="457200" y="1295400"/>
            <a:ext cx="7010400" cy="1169551"/>
          </a:xfrm>
          <a:prstGeom prst="rect">
            <a:avLst/>
          </a:prstGeom>
          <a:noFill/>
          <a:ln w="9525">
            <a:noFill/>
            <a:miter lim="800000"/>
            <a:headEnd/>
            <a:tailEnd/>
          </a:ln>
          <a:effectLst/>
        </p:spPr>
        <p:txBody>
          <a:bodyPr wrap="square">
            <a:spAutoFit/>
          </a:bodyPr>
          <a:lstStyle/>
          <a:p>
            <a:pPr eaLnBrk="0" hangingPunct="0">
              <a:spcBef>
                <a:spcPct val="50000"/>
              </a:spcBef>
            </a:pPr>
            <a:r>
              <a:rPr lang="en-US" sz="2800" dirty="0"/>
              <a:t>Late 1980’s postmenopausal women</a:t>
            </a:r>
          </a:p>
          <a:p>
            <a:pPr eaLnBrk="0" hangingPunct="0">
              <a:spcBef>
                <a:spcPct val="50000"/>
              </a:spcBef>
            </a:pPr>
            <a:r>
              <a:rPr lang="en-US" sz="2800" dirty="0"/>
              <a:t>1990’s development of validation </a:t>
            </a:r>
            <a:r>
              <a:rPr lang="en-US" sz="2800" dirty="0" smtClean="0"/>
              <a:t>software</a:t>
            </a:r>
            <a:r>
              <a:rPr lang="en-US" sz="2800" dirty="0" smtClean="0">
                <a:solidFill>
                  <a:srgbClr val="FFFFCC"/>
                </a:solidFill>
              </a:rPr>
              <a:t> </a:t>
            </a:r>
            <a:endParaRPr lang="en-US" sz="2800" dirty="0">
              <a:solidFill>
                <a:srgbClr val="FFFFCC"/>
              </a:solidFill>
            </a:endParaRPr>
          </a:p>
        </p:txBody>
      </p:sp>
      <p:sp>
        <p:nvSpPr>
          <p:cNvPr id="7" name="TextBox 6"/>
          <p:cNvSpPr txBox="1"/>
          <p:nvPr/>
        </p:nvSpPr>
        <p:spPr>
          <a:xfrm>
            <a:off x="609600" y="5638800"/>
            <a:ext cx="7010400" cy="923330"/>
          </a:xfrm>
          <a:prstGeom prst="rect">
            <a:avLst/>
          </a:prstGeom>
          <a:noFill/>
        </p:spPr>
        <p:txBody>
          <a:bodyPr wrap="square" rtlCol="0">
            <a:spAutoFit/>
          </a:bodyPr>
          <a:lstStyle/>
          <a:p>
            <a:pPr lvl="0"/>
            <a:r>
              <a:rPr lang="en-CA" dirty="0" smtClean="0">
                <a:latin typeface="Times New Roman" charset="0"/>
              </a:rPr>
              <a:t>Different DEXA manufacturers, different modules, different software analysis = different numbers</a:t>
            </a:r>
          </a:p>
          <a:p>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3124200" y="2819400"/>
            <a:ext cx="1676400" cy="861774"/>
          </a:xfrm>
          <a:prstGeom prst="rect">
            <a:avLst/>
          </a:prstGeom>
          <a:noFill/>
          <a:ln w="28575">
            <a:noFill/>
            <a:miter lim="800000"/>
            <a:headEnd/>
            <a:tailEnd/>
          </a:ln>
          <a:effectLst/>
        </p:spPr>
        <p:txBody>
          <a:bodyPr>
            <a:spAutoFit/>
          </a:bodyPr>
          <a:lstStyle/>
          <a:p>
            <a:pPr eaLnBrk="0" hangingPunct="0">
              <a:spcBef>
                <a:spcPct val="50000"/>
              </a:spcBef>
            </a:pPr>
            <a:r>
              <a:rPr lang="en-US" sz="2000" b="1" dirty="0">
                <a:latin typeface="Arial" charset="0"/>
              </a:rPr>
              <a:t>T = -3.19</a:t>
            </a:r>
          </a:p>
          <a:p>
            <a:pPr eaLnBrk="0" hangingPunct="0">
              <a:spcBef>
                <a:spcPct val="50000"/>
              </a:spcBef>
            </a:pPr>
            <a:r>
              <a:rPr lang="en-US" sz="2000" b="1" dirty="0">
                <a:latin typeface="Arial" charset="0"/>
              </a:rPr>
              <a:t>Z = -2.97</a:t>
            </a:r>
          </a:p>
        </p:txBody>
      </p:sp>
      <p:sp>
        <p:nvSpPr>
          <p:cNvPr id="4" name="Text Box 6"/>
          <p:cNvSpPr txBox="1">
            <a:spLocks noChangeArrowheads="1"/>
          </p:cNvSpPr>
          <p:nvPr/>
        </p:nvSpPr>
        <p:spPr bwMode="auto">
          <a:xfrm>
            <a:off x="76200" y="228600"/>
            <a:ext cx="9067800" cy="707886"/>
          </a:xfrm>
          <a:prstGeom prst="rect">
            <a:avLst/>
          </a:prstGeom>
          <a:noFill/>
          <a:ln w="9525">
            <a:noFill/>
            <a:miter lim="800000"/>
            <a:headEnd/>
            <a:tailEnd/>
          </a:ln>
          <a:effectLst/>
        </p:spPr>
        <p:txBody>
          <a:bodyPr>
            <a:spAutoFit/>
          </a:bodyPr>
          <a:lstStyle/>
          <a:p>
            <a:pPr algn="ctr" eaLnBrk="0" hangingPunct="0">
              <a:spcBef>
                <a:spcPct val="50000"/>
              </a:spcBef>
            </a:pPr>
            <a:r>
              <a:rPr lang="en-US" sz="4000" dirty="0"/>
              <a:t>Investigation of Osteoporosis – DEXA Scan</a:t>
            </a:r>
          </a:p>
        </p:txBody>
      </p:sp>
      <p:sp>
        <p:nvSpPr>
          <p:cNvPr id="6" name="Rectangle 11"/>
          <p:cNvSpPr>
            <a:spLocks noChangeArrowheads="1"/>
          </p:cNvSpPr>
          <p:nvPr/>
        </p:nvSpPr>
        <p:spPr bwMode="auto">
          <a:xfrm>
            <a:off x="609600" y="838200"/>
            <a:ext cx="8077200" cy="1066800"/>
          </a:xfrm>
          <a:prstGeom prst="rect">
            <a:avLst/>
          </a:prstGeom>
          <a:noFill/>
          <a:ln w="9525">
            <a:noFill/>
            <a:miter lim="800000"/>
            <a:headEnd/>
            <a:tailEnd/>
          </a:ln>
          <a:effectLst/>
        </p:spPr>
        <p:txBody>
          <a:bodyPr>
            <a:spAutoFit/>
          </a:bodyPr>
          <a:lstStyle/>
          <a:p>
            <a:pPr algn="ctr" eaLnBrk="0" hangingPunct="0"/>
            <a:r>
              <a:rPr lang="en-US" sz="3200" dirty="0"/>
              <a:t>The more negative the score the more severe the bone mineral density loss.</a:t>
            </a:r>
          </a:p>
        </p:txBody>
      </p:sp>
      <p:sp>
        <p:nvSpPr>
          <p:cNvPr id="8" name="Text Box 15"/>
          <p:cNvSpPr txBox="1">
            <a:spLocks noChangeArrowheads="1"/>
          </p:cNvSpPr>
          <p:nvPr/>
        </p:nvSpPr>
        <p:spPr bwMode="auto">
          <a:xfrm>
            <a:off x="7543800" y="2743200"/>
            <a:ext cx="1447800" cy="861774"/>
          </a:xfrm>
          <a:prstGeom prst="rect">
            <a:avLst/>
          </a:prstGeom>
          <a:noFill/>
          <a:ln w="9525">
            <a:noFill/>
            <a:miter lim="800000"/>
            <a:headEnd/>
            <a:tailEnd/>
          </a:ln>
          <a:effectLst/>
        </p:spPr>
        <p:txBody>
          <a:bodyPr>
            <a:spAutoFit/>
          </a:bodyPr>
          <a:lstStyle/>
          <a:p>
            <a:pPr eaLnBrk="0" hangingPunct="0">
              <a:spcBef>
                <a:spcPct val="50000"/>
              </a:spcBef>
            </a:pPr>
            <a:r>
              <a:rPr lang="en-US" sz="2000" b="1" dirty="0">
                <a:latin typeface="Arial" charset="0"/>
              </a:rPr>
              <a:t>T = -3.97</a:t>
            </a:r>
          </a:p>
          <a:p>
            <a:pPr eaLnBrk="0" hangingPunct="0">
              <a:spcBef>
                <a:spcPct val="50000"/>
              </a:spcBef>
            </a:pPr>
            <a:r>
              <a:rPr lang="en-US" sz="2000" b="1" dirty="0">
                <a:latin typeface="Arial" charset="0"/>
              </a:rPr>
              <a:t>Z = -3.97</a:t>
            </a:r>
          </a:p>
        </p:txBody>
      </p:sp>
      <p:sp>
        <p:nvSpPr>
          <p:cNvPr id="9" name="Rectangle 3"/>
          <p:cNvSpPr txBox="1">
            <a:spLocks noChangeArrowheads="1"/>
          </p:cNvSpPr>
          <p:nvPr/>
        </p:nvSpPr>
        <p:spPr>
          <a:xfrm>
            <a:off x="228600" y="5486400"/>
            <a:ext cx="5791200" cy="1219200"/>
          </a:xfrm>
          <a:prstGeom prst="rect">
            <a:avLst/>
          </a:prstGeom>
        </p:spPr>
        <p:txBody>
          <a:bodyPr/>
          <a:lstStyle/>
          <a:p>
            <a:pPr marR="0" lvl="0" algn="l" defTabSz="914400" rtl="0" eaLnBrk="1" fontAlgn="auto" latinLnBrk="0" hangingPunct="1">
              <a:lnSpc>
                <a:spcPct val="100000"/>
              </a:lnSpc>
              <a:spcBef>
                <a:spcPct val="20000"/>
              </a:spcBef>
              <a:spcAft>
                <a:spcPts val="0"/>
              </a:spcAft>
              <a:buClrTx/>
              <a:buSzTx/>
              <a:buFontTx/>
              <a:buNone/>
              <a:tabLst/>
              <a:defRPr/>
            </a:pPr>
            <a:r>
              <a:rPr kumimoji="0" lang="en-CA" b="0" i="0" u="none" strike="noStrike" kern="1200" cap="none" spc="0" normalizeH="0" baseline="0" noProof="0" dirty="0" smtClean="0">
                <a:ln>
                  <a:noFill/>
                </a:ln>
                <a:effectLst/>
                <a:uLnTx/>
                <a:uFillTx/>
                <a:latin typeface="Times New Roman" charset="0"/>
                <a:ea typeface="+mn-ea"/>
                <a:cs typeface="+mn-cs"/>
              </a:rPr>
              <a:t>T  &lt;  - 1 SD Osteopenia</a:t>
            </a:r>
          </a:p>
          <a:p>
            <a:pPr marR="0" lvl="0" algn="l" defTabSz="914400" rtl="0" eaLnBrk="1" fontAlgn="auto" latinLnBrk="0" hangingPunct="1">
              <a:lnSpc>
                <a:spcPct val="100000"/>
              </a:lnSpc>
              <a:spcBef>
                <a:spcPct val="20000"/>
              </a:spcBef>
              <a:spcAft>
                <a:spcPts val="0"/>
              </a:spcAft>
              <a:buClrTx/>
              <a:buSzTx/>
              <a:buFontTx/>
              <a:buNone/>
              <a:tabLst/>
              <a:defRPr/>
            </a:pPr>
            <a:r>
              <a:rPr kumimoji="0" lang="en-CA" b="0" i="0" u="none" strike="noStrike" kern="1200" cap="none" spc="0" normalizeH="0" baseline="0" noProof="0" dirty="0" smtClean="0">
                <a:ln>
                  <a:noFill/>
                </a:ln>
                <a:effectLst/>
                <a:uLnTx/>
                <a:uFillTx/>
                <a:latin typeface="Times New Roman" charset="0"/>
                <a:ea typeface="+mn-ea"/>
                <a:cs typeface="+mn-cs"/>
              </a:rPr>
              <a:t>T  &lt;  - 2.5 SD Osteoporosis	</a:t>
            </a:r>
          </a:p>
          <a:p>
            <a:pPr marR="0" lvl="0" algn="l" defTabSz="914400" rtl="0" eaLnBrk="1" fontAlgn="auto" latinLnBrk="0" hangingPunct="1">
              <a:lnSpc>
                <a:spcPct val="100000"/>
              </a:lnSpc>
              <a:spcBef>
                <a:spcPct val="20000"/>
              </a:spcBef>
              <a:spcAft>
                <a:spcPts val="0"/>
              </a:spcAft>
              <a:buClrTx/>
              <a:buSzTx/>
              <a:buFontTx/>
              <a:buNone/>
              <a:tabLst/>
              <a:defRPr/>
            </a:pPr>
            <a:r>
              <a:rPr kumimoji="0" lang="en-CA" b="0" i="0" u="none" strike="noStrike" kern="1200" cap="none" spc="0" normalizeH="0" baseline="0" noProof="0" dirty="0" smtClean="0">
                <a:ln>
                  <a:noFill/>
                </a:ln>
                <a:effectLst/>
                <a:uLnTx/>
                <a:uFillTx/>
                <a:latin typeface="Times New Roman" charset="0"/>
                <a:ea typeface="+mn-ea"/>
                <a:cs typeface="+mn-cs"/>
              </a:rPr>
              <a:t>T Score compares the observed BMD with that of the adult.</a:t>
            </a:r>
          </a:p>
          <a:p>
            <a:pPr>
              <a:spcBef>
                <a:spcPct val="20000"/>
              </a:spcBef>
              <a:defRPr/>
            </a:pPr>
            <a:r>
              <a:rPr lang="en-CA" dirty="0" smtClean="0">
                <a:latin typeface="Times New Roman" charset="0"/>
              </a:rPr>
              <a:t>Use Z scores in children</a:t>
            </a:r>
          </a:p>
          <a:p>
            <a:pPr marR="0" lvl="0" algn="l" defTabSz="914400" rtl="0" eaLnBrk="1" fontAlgn="auto" latinLnBrk="0" hangingPunct="1">
              <a:lnSpc>
                <a:spcPct val="100000"/>
              </a:lnSpc>
              <a:spcBef>
                <a:spcPct val="20000"/>
              </a:spcBef>
              <a:spcAft>
                <a:spcPts val="0"/>
              </a:spcAft>
              <a:buClrTx/>
              <a:buSzTx/>
              <a:buFontTx/>
              <a:buNone/>
              <a:tabLst/>
              <a:defRPr/>
            </a:pPr>
            <a:endParaRPr kumimoji="0" lang="en-CA" b="0" i="0" u="none" strike="noStrike" kern="1200" cap="none" spc="0" normalizeH="0" baseline="0" noProof="0" dirty="0" smtClean="0">
              <a:ln>
                <a:noFill/>
              </a:ln>
              <a:effectLst/>
              <a:uLnTx/>
              <a:uFillTx/>
              <a:latin typeface="Times New Roman"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CA" b="0" i="0" u="none" strike="noStrike" kern="1200" cap="none" spc="0" normalizeH="0" baseline="0" noProof="0" dirty="0" smtClean="0">
              <a:ln>
                <a:noFill/>
              </a:ln>
              <a:effectLst/>
              <a:uLnTx/>
              <a:uFillTx/>
              <a:latin typeface="Times New Roman"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CA" b="0" i="0" u="none" strike="noStrike" kern="1200" cap="none" spc="0" normalizeH="0" baseline="0" noProof="0" dirty="0">
              <a:ln>
                <a:noFill/>
              </a:ln>
              <a:effectLst/>
              <a:uLnTx/>
              <a:uFillTx/>
              <a:latin typeface="Times New Roman" charset="0"/>
              <a:ea typeface="+mn-ea"/>
              <a:cs typeface="+mn-cs"/>
            </a:endParaRPr>
          </a:p>
        </p:txBody>
      </p:sp>
      <p:pic>
        <p:nvPicPr>
          <p:cNvPr id="67586" name="Picture 2"/>
          <p:cNvPicPr>
            <a:picLocks noChangeAspect="1" noChangeArrowheads="1"/>
          </p:cNvPicPr>
          <p:nvPr/>
        </p:nvPicPr>
        <p:blipFill>
          <a:blip r:embed="rId2" cstate="print"/>
          <a:srcRect/>
          <a:stretch>
            <a:fillRect/>
          </a:stretch>
        </p:blipFill>
        <p:spPr bwMode="auto">
          <a:xfrm>
            <a:off x="304800" y="1828800"/>
            <a:ext cx="2792413" cy="3695700"/>
          </a:xfrm>
          <a:prstGeom prst="rect">
            <a:avLst/>
          </a:prstGeom>
          <a:noFill/>
          <a:ln w="9525">
            <a:noFill/>
            <a:miter lim="800000"/>
            <a:headEnd/>
            <a:tailEnd/>
          </a:ln>
          <a:effectLst/>
        </p:spPr>
      </p:pic>
      <p:pic>
        <p:nvPicPr>
          <p:cNvPr id="67587" name="Picture 3"/>
          <p:cNvPicPr>
            <a:picLocks noChangeAspect="1" noChangeArrowheads="1"/>
          </p:cNvPicPr>
          <p:nvPr/>
        </p:nvPicPr>
        <p:blipFill>
          <a:blip r:embed="rId3" cstate="print"/>
          <a:srcRect/>
          <a:stretch>
            <a:fillRect/>
          </a:stretch>
        </p:blipFill>
        <p:spPr bwMode="auto">
          <a:xfrm>
            <a:off x="4800600" y="1828800"/>
            <a:ext cx="2670903" cy="4156075"/>
          </a:xfrm>
          <a:prstGeom prst="rect">
            <a:avLst/>
          </a:prstGeom>
          <a:noFill/>
          <a:ln w="9525">
            <a:noFill/>
            <a:miter lim="800000"/>
            <a:headEnd/>
            <a:tailEnd/>
          </a:ln>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52400"/>
            <a:ext cx="9144000" cy="1200329"/>
          </a:xfrm>
          <a:prstGeom prst="rect">
            <a:avLst/>
          </a:prstGeom>
          <a:noFill/>
        </p:spPr>
        <p:txBody>
          <a:bodyPr wrap="square" rtlCol="0">
            <a:spAutoFit/>
          </a:bodyPr>
          <a:lstStyle/>
          <a:p>
            <a:pPr algn="ctr"/>
            <a:r>
              <a:rPr lang="en-US" sz="3600" dirty="0" smtClean="0"/>
              <a:t>Risk Factors for Poor Bone Health in Adolescents and Adults with CHARGE Syndrome</a:t>
            </a:r>
            <a:endParaRPr lang="en-US" sz="3600" dirty="0"/>
          </a:p>
        </p:txBody>
      </p:sp>
      <p:sp>
        <p:nvSpPr>
          <p:cNvPr id="4" name="TextBox 3"/>
          <p:cNvSpPr txBox="1"/>
          <p:nvPr/>
        </p:nvSpPr>
        <p:spPr>
          <a:xfrm>
            <a:off x="381000" y="5830669"/>
            <a:ext cx="8382000" cy="646331"/>
          </a:xfrm>
          <a:prstGeom prst="rect">
            <a:avLst/>
          </a:prstGeom>
          <a:noFill/>
        </p:spPr>
        <p:txBody>
          <a:bodyPr wrap="square" rtlCol="0">
            <a:spAutoFit/>
          </a:bodyPr>
          <a:lstStyle/>
          <a:p>
            <a:r>
              <a:rPr lang="en-US" dirty="0" smtClean="0"/>
              <a:t>Karen E. Forward, Elizabeth A. Cummings, and Kim D. Blake. American Journal of Medical Genetics Part A 143A:839–845 (2007)</a:t>
            </a:r>
            <a:endParaRPr lang="en-US" dirty="0"/>
          </a:p>
        </p:txBody>
      </p:sp>
      <p:sp>
        <p:nvSpPr>
          <p:cNvPr id="5" name="Text Box 2"/>
          <p:cNvSpPr txBox="1">
            <a:spLocks noChangeArrowheads="1"/>
          </p:cNvSpPr>
          <p:nvPr/>
        </p:nvSpPr>
        <p:spPr bwMode="auto">
          <a:xfrm>
            <a:off x="4953000" y="1331893"/>
            <a:ext cx="3505199" cy="954107"/>
          </a:xfrm>
          <a:prstGeom prst="rect">
            <a:avLst/>
          </a:prstGeom>
          <a:noFill/>
          <a:ln w="9525">
            <a:noFill/>
            <a:miter lim="800000"/>
            <a:headEnd/>
            <a:tailEnd/>
          </a:ln>
          <a:effectLst/>
        </p:spPr>
        <p:txBody>
          <a:bodyPr wrap="square">
            <a:spAutoFit/>
          </a:bodyPr>
          <a:lstStyle/>
          <a:p>
            <a:pPr algn="ctr" eaLnBrk="0" hangingPunct="0">
              <a:spcBef>
                <a:spcPct val="50000"/>
              </a:spcBef>
            </a:pPr>
            <a:r>
              <a:rPr lang="en-US" sz="2800" b="1" dirty="0"/>
              <a:t>L </a:t>
            </a:r>
            <a:r>
              <a:rPr lang="en-US" sz="2800" b="1" dirty="0" smtClean="0"/>
              <a:t>wrist &amp; Hand  </a:t>
            </a:r>
            <a:r>
              <a:rPr lang="en-US" sz="2800" b="1" dirty="0"/>
              <a:t>X-ray</a:t>
            </a:r>
          </a:p>
          <a:p>
            <a:pPr algn="ctr" eaLnBrk="0" hangingPunct="0"/>
            <a:r>
              <a:rPr lang="en-US" sz="2800" dirty="0"/>
              <a:t>12 Years</a:t>
            </a:r>
          </a:p>
        </p:txBody>
      </p:sp>
      <p:sp>
        <p:nvSpPr>
          <p:cNvPr id="6" name="Text Box 3"/>
          <p:cNvSpPr txBox="1">
            <a:spLocks noChangeArrowheads="1"/>
          </p:cNvSpPr>
          <p:nvPr/>
        </p:nvSpPr>
        <p:spPr bwMode="auto">
          <a:xfrm>
            <a:off x="533400" y="1219200"/>
            <a:ext cx="3733800" cy="519113"/>
          </a:xfrm>
          <a:prstGeom prst="rect">
            <a:avLst/>
          </a:prstGeom>
          <a:noFill/>
          <a:ln w="9525">
            <a:noFill/>
            <a:miter lim="800000"/>
            <a:headEnd/>
            <a:tailEnd/>
          </a:ln>
          <a:effectLst/>
        </p:spPr>
        <p:txBody>
          <a:bodyPr>
            <a:spAutoFit/>
          </a:bodyPr>
          <a:lstStyle/>
          <a:p>
            <a:pPr algn="ctr" eaLnBrk="0" hangingPunct="0">
              <a:spcBef>
                <a:spcPct val="50000"/>
              </a:spcBef>
            </a:pPr>
            <a:r>
              <a:rPr lang="en-US" sz="2800" b="1" dirty="0"/>
              <a:t>Actual Age </a:t>
            </a:r>
            <a:r>
              <a:rPr lang="en-US" sz="2800" dirty="0"/>
              <a:t>17 Years</a:t>
            </a:r>
          </a:p>
        </p:txBody>
      </p:sp>
      <p:pic>
        <p:nvPicPr>
          <p:cNvPr id="7" name="Picture 4" descr="BoneScanmackenzie_jared"/>
          <p:cNvPicPr>
            <a:picLocks noChangeAspect="1" noChangeArrowheads="1"/>
          </p:cNvPicPr>
          <p:nvPr/>
        </p:nvPicPr>
        <p:blipFill>
          <a:blip r:embed="rId2" cstate="print"/>
          <a:srcRect/>
          <a:stretch>
            <a:fillRect/>
          </a:stretch>
        </p:blipFill>
        <p:spPr bwMode="auto">
          <a:xfrm>
            <a:off x="5334000" y="2209800"/>
            <a:ext cx="2809004" cy="2209800"/>
          </a:xfrm>
          <a:prstGeom prst="rect">
            <a:avLst/>
          </a:prstGeom>
          <a:noFill/>
        </p:spPr>
      </p:pic>
      <p:pic>
        <p:nvPicPr>
          <p:cNvPr id="8" name="Picture 5" descr="Jaredgrowthchart"/>
          <p:cNvPicPr>
            <a:picLocks noChangeAspect="1" noChangeArrowheads="1"/>
          </p:cNvPicPr>
          <p:nvPr/>
        </p:nvPicPr>
        <p:blipFill>
          <a:blip r:embed="rId3" cstate="print"/>
          <a:srcRect/>
          <a:stretch>
            <a:fillRect/>
          </a:stretch>
        </p:blipFill>
        <p:spPr bwMode="auto">
          <a:xfrm>
            <a:off x="609600" y="1751349"/>
            <a:ext cx="3498850" cy="3887451"/>
          </a:xfrm>
          <a:prstGeom prst="rect">
            <a:avLst/>
          </a:prstGeom>
          <a:noFill/>
        </p:spPr>
      </p:pic>
      <p:sp>
        <p:nvSpPr>
          <p:cNvPr id="9" name="Rectangle 7"/>
          <p:cNvSpPr>
            <a:spLocks noChangeArrowheads="1"/>
          </p:cNvSpPr>
          <p:nvPr/>
        </p:nvSpPr>
        <p:spPr bwMode="auto">
          <a:xfrm>
            <a:off x="4572000" y="4495800"/>
            <a:ext cx="4419600" cy="990600"/>
          </a:xfrm>
          <a:prstGeom prst="rect">
            <a:avLst/>
          </a:prstGeom>
          <a:noFill/>
          <a:ln w="9525">
            <a:noFill/>
            <a:miter lim="800000"/>
            <a:headEnd/>
            <a:tailEnd/>
          </a:ln>
          <a:effectLst/>
        </p:spPr>
        <p:txBody>
          <a:bodyPr/>
          <a:lstStyle/>
          <a:p>
            <a:pPr>
              <a:spcBef>
                <a:spcPct val="20000"/>
              </a:spcBef>
            </a:pPr>
            <a:r>
              <a:rPr lang="en-CA" sz="2000" dirty="0"/>
              <a:t>Bone Age: 92.3% (13/14) of individuals showed delays in bone age ranging from 2-8 years (assessed by L</a:t>
            </a:r>
            <a:r>
              <a:rPr lang="en-CA" sz="2000" dirty="0" smtClean="0"/>
              <a:t>. wrist </a:t>
            </a:r>
            <a:r>
              <a:rPr lang="en-CA" sz="2000" dirty="0"/>
              <a:t>x-ray).</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1" y="93663"/>
            <a:ext cx="8991600" cy="1125537"/>
          </a:xfrm>
          <a:prstGeom prst="rect">
            <a:avLst/>
          </a:prstGeom>
        </p:spPr>
        <p:txBody>
          <a:bodyPr/>
          <a:lstStyle/>
          <a:p>
            <a:pPr lvl="0" algn="ctr">
              <a:spcBef>
                <a:spcPct val="0"/>
              </a:spcBef>
              <a:defRPr/>
            </a:pPr>
            <a:r>
              <a:rPr kumimoji="0" lang="en-US" sz="3600" b="1" i="0" u="none" strike="noStrike" kern="1200" cap="none" spc="0" normalizeH="0" baseline="0" noProof="0" dirty="0" smtClean="0">
                <a:ln>
                  <a:noFill/>
                </a:ln>
                <a:effectLst/>
                <a:uLnTx/>
                <a:uFillTx/>
                <a:latin typeface="Times New Roman" pitchFamily="18" charset="0"/>
                <a:ea typeface="+mj-ea"/>
                <a:cs typeface="+mj-cs"/>
              </a:rPr>
              <a:t>Results</a:t>
            </a:r>
            <a:r>
              <a:rPr kumimoji="0" lang="en-US" sz="3600" b="1" i="0" u="none" strike="noStrike" kern="1200" cap="none" spc="0" normalizeH="0" noProof="0" dirty="0" smtClean="0">
                <a:ln>
                  <a:noFill/>
                </a:ln>
                <a:effectLst/>
                <a:uLnTx/>
                <a:uFillTx/>
                <a:latin typeface="Times New Roman" pitchFamily="18" charset="0"/>
                <a:ea typeface="+mj-ea"/>
                <a:cs typeface="+mj-cs"/>
              </a:rPr>
              <a:t> : Spine and Fractures</a:t>
            </a:r>
            <a:endParaRPr kumimoji="0" lang="en-US" sz="3600" b="1" i="0" u="none" strike="noStrike" kern="1200" cap="none" spc="0" normalizeH="0" baseline="0" noProof="0" dirty="0">
              <a:ln>
                <a:noFill/>
              </a:ln>
              <a:effectLst/>
              <a:uLnTx/>
              <a:uFillTx/>
              <a:latin typeface="Times New Roman" pitchFamily="18" charset="0"/>
              <a:ea typeface="+mj-ea"/>
              <a:cs typeface="+mj-cs"/>
            </a:endParaRPr>
          </a:p>
        </p:txBody>
      </p:sp>
      <p:sp>
        <p:nvSpPr>
          <p:cNvPr id="3" name="Rectangle 3"/>
          <p:cNvSpPr>
            <a:spLocks noChangeArrowheads="1"/>
          </p:cNvSpPr>
          <p:nvPr/>
        </p:nvSpPr>
        <p:spPr bwMode="auto">
          <a:xfrm>
            <a:off x="0" y="1676400"/>
            <a:ext cx="5181600" cy="3702552"/>
          </a:xfrm>
          <a:prstGeom prst="rect">
            <a:avLst/>
          </a:prstGeom>
          <a:noFill/>
          <a:ln w="9525">
            <a:noFill/>
            <a:miter lim="800000"/>
            <a:headEnd/>
            <a:tailEnd/>
          </a:ln>
          <a:effectLst/>
        </p:spPr>
        <p:txBody>
          <a:bodyPr>
            <a:spAutoFit/>
          </a:bodyPr>
          <a:lstStyle/>
          <a:p>
            <a:pPr marL="454025" indent="-454025">
              <a:lnSpc>
                <a:spcPct val="90000"/>
              </a:lnSpc>
              <a:spcBef>
                <a:spcPct val="50000"/>
              </a:spcBef>
            </a:pPr>
            <a:r>
              <a:rPr lang="en-CA" sz="3600" dirty="0" smtClean="0"/>
              <a:t>Scoliosis </a:t>
            </a:r>
            <a:r>
              <a:rPr lang="en-CA" sz="3600" dirty="0"/>
              <a:t>(53.3%)</a:t>
            </a:r>
          </a:p>
          <a:p>
            <a:pPr marL="454025" indent="-454025">
              <a:lnSpc>
                <a:spcPct val="90000"/>
              </a:lnSpc>
              <a:spcBef>
                <a:spcPct val="50000"/>
              </a:spcBef>
            </a:pPr>
            <a:endParaRPr lang="en-CA" sz="3600" dirty="0"/>
          </a:p>
          <a:p>
            <a:pPr marL="454025" indent="-454025">
              <a:lnSpc>
                <a:spcPct val="90000"/>
              </a:lnSpc>
              <a:spcBef>
                <a:spcPct val="50000"/>
              </a:spcBef>
            </a:pPr>
            <a:r>
              <a:rPr lang="en-CA" sz="3600" dirty="0" err="1"/>
              <a:t>Kyphosis</a:t>
            </a:r>
            <a:r>
              <a:rPr lang="en-CA" sz="3600" dirty="0"/>
              <a:t> (16.7%)</a:t>
            </a:r>
          </a:p>
          <a:p>
            <a:pPr marL="454025" indent="-454025">
              <a:lnSpc>
                <a:spcPct val="90000"/>
              </a:lnSpc>
              <a:spcBef>
                <a:spcPct val="50000"/>
              </a:spcBef>
            </a:pPr>
            <a:endParaRPr lang="en-CA" sz="3600" dirty="0"/>
          </a:p>
          <a:p>
            <a:pPr marL="454025" indent="-454025">
              <a:lnSpc>
                <a:spcPct val="90000"/>
              </a:lnSpc>
              <a:spcBef>
                <a:spcPct val="50000"/>
              </a:spcBef>
            </a:pPr>
            <a:r>
              <a:rPr lang="en-CA" sz="3600" dirty="0" smtClean="0"/>
              <a:t>Bony </a:t>
            </a:r>
            <a:r>
              <a:rPr lang="en-CA" sz="3600" dirty="0"/>
              <a:t>Fractures (30%</a:t>
            </a:r>
            <a:r>
              <a:rPr lang="en-CA" sz="3600" dirty="0" smtClean="0"/>
              <a:t>)</a:t>
            </a:r>
            <a:endParaRPr lang="en-CA" sz="3600" dirty="0"/>
          </a:p>
        </p:txBody>
      </p:sp>
      <p:sp>
        <p:nvSpPr>
          <p:cNvPr id="4" name="Text Box 5"/>
          <p:cNvSpPr txBox="1">
            <a:spLocks noChangeArrowheads="1"/>
          </p:cNvSpPr>
          <p:nvPr/>
        </p:nvSpPr>
        <p:spPr bwMode="auto">
          <a:xfrm>
            <a:off x="0" y="6096000"/>
            <a:ext cx="9448800" cy="830997"/>
          </a:xfrm>
          <a:prstGeom prst="rect">
            <a:avLst/>
          </a:prstGeom>
          <a:noFill/>
          <a:ln w="9525">
            <a:noFill/>
            <a:miter lim="800000"/>
            <a:headEnd/>
            <a:tailEnd/>
          </a:ln>
          <a:effectLst/>
        </p:spPr>
        <p:txBody>
          <a:bodyPr wrap="square">
            <a:spAutoFit/>
          </a:bodyPr>
          <a:lstStyle/>
          <a:p>
            <a:pPr>
              <a:spcBef>
                <a:spcPct val="50000"/>
              </a:spcBef>
            </a:pPr>
            <a:r>
              <a:rPr lang="en-GB" sz="2400" dirty="0" smtClean="0"/>
              <a:t>Scoliosis in CHARGE syndrome Doyle </a:t>
            </a:r>
            <a:r>
              <a:rPr lang="en-GB" sz="2400" dirty="0"/>
              <a:t>C, Blake KD</a:t>
            </a:r>
            <a:r>
              <a:rPr lang="en-GB" sz="2400" b="1" dirty="0" smtClean="0"/>
              <a:t>,</a:t>
            </a:r>
            <a:r>
              <a:rPr lang="en-GB" sz="2400" dirty="0" smtClean="0"/>
              <a:t>. </a:t>
            </a:r>
            <a:r>
              <a:rPr lang="en-GB" sz="2400" dirty="0"/>
              <a:t>AJMG.  133A:340-343.  2005.</a:t>
            </a:r>
            <a:endParaRPr lang="en-US" sz="2400" dirty="0"/>
          </a:p>
        </p:txBody>
      </p:sp>
      <p:pic>
        <p:nvPicPr>
          <p:cNvPr id="5" name="Picture 6" descr="P0000194"/>
          <p:cNvPicPr>
            <a:picLocks noChangeAspect="1" noChangeArrowheads="1"/>
          </p:cNvPicPr>
          <p:nvPr/>
        </p:nvPicPr>
        <p:blipFill>
          <a:blip r:embed="rId2" cstate="print"/>
          <a:srcRect/>
          <a:stretch>
            <a:fillRect/>
          </a:stretch>
        </p:blipFill>
        <p:spPr bwMode="auto">
          <a:xfrm>
            <a:off x="4876800" y="3302000"/>
            <a:ext cx="4191000" cy="2794000"/>
          </a:xfrm>
          <a:prstGeom prst="rect">
            <a:avLst/>
          </a:prstGeom>
          <a:noFill/>
        </p:spPr>
      </p:pic>
      <p:pic>
        <p:nvPicPr>
          <p:cNvPr id="9" name="Picture 2" descr="P0000193"/>
          <p:cNvPicPr>
            <a:picLocks noChangeAspect="1" noChangeArrowheads="1"/>
          </p:cNvPicPr>
          <p:nvPr/>
        </p:nvPicPr>
        <p:blipFill>
          <a:blip r:embed="rId3" cstate="print"/>
          <a:srcRect/>
          <a:stretch>
            <a:fillRect/>
          </a:stretch>
        </p:blipFill>
        <p:spPr bwMode="auto">
          <a:xfrm>
            <a:off x="5791200" y="1295400"/>
            <a:ext cx="2667000" cy="177800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1557338"/>
            <a:ext cx="7772400" cy="4251325"/>
          </a:xfrm>
          <a:prstGeom prst="rect">
            <a:avLst/>
          </a:prstGeom>
        </p:spPr>
        <p:txBody>
          <a:bodyPr/>
          <a:lstStyle/>
          <a:p>
            <a:pPr marL="0" marR="0" lvl="0" indent="0" algn="l" defTabSz="914400" rtl="0" eaLnBrk="1" fontAlgn="auto" latinLnBrk="0" hangingPunct="1">
              <a:lnSpc>
                <a:spcPct val="90000"/>
              </a:lnSpc>
              <a:spcBef>
                <a:spcPct val="20000"/>
              </a:spcBef>
              <a:spcAft>
                <a:spcPts val="0"/>
              </a:spcAft>
              <a:buClrTx/>
              <a:buSzTx/>
              <a:buFontTx/>
              <a:buNone/>
              <a:tabLst/>
              <a:defRPr/>
            </a:pPr>
            <a:r>
              <a:rPr kumimoji="0" lang="en-CA"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Calcium:</a:t>
            </a:r>
          </a:p>
          <a:p>
            <a:pPr marL="0" marR="0" lvl="0" indent="0" algn="l" defTabSz="914400" rtl="0" eaLnBrk="1" fontAlgn="auto" latinLnBrk="0" hangingPunct="1">
              <a:lnSpc>
                <a:spcPct val="90000"/>
              </a:lnSpc>
              <a:spcBef>
                <a:spcPct val="20000"/>
              </a:spcBef>
              <a:spcAft>
                <a:spcPts val="0"/>
              </a:spcAft>
              <a:buClrTx/>
              <a:buSzTx/>
              <a:buFontTx/>
              <a:buNone/>
              <a:tabLst/>
              <a:defRPr/>
            </a:pPr>
            <a:r>
              <a:rPr kumimoji="0" lang="en-CA"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50% of adolescents and  adults failed to meet the Recommended Daily Allowance (RDA) for Calcium.</a:t>
            </a:r>
          </a:p>
          <a:p>
            <a:pPr marL="0" marR="0" lvl="0" indent="0" algn="l" defTabSz="914400" rtl="0" eaLnBrk="1" fontAlgn="auto" latinLnBrk="0" hangingPunct="1">
              <a:lnSpc>
                <a:spcPct val="90000"/>
              </a:lnSpc>
              <a:spcBef>
                <a:spcPct val="20000"/>
              </a:spcBef>
              <a:spcAft>
                <a:spcPts val="0"/>
              </a:spcAft>
              <a:buClrTx/>
              <a:buSzTx/>
              <a:buFontTx/>
              <a:buNone/>
              <a:tabLst/>
              <a:defRPr/>
            </a:pPr>
            <a:endParaRPr kumimoji="0" lang="en-CA"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90000"/>
              </a:lnSpc>
              <a:spcBef>
                <a:spcPct val="20000"/>
              </a:spcBef>
              <a:spcAft>
                <a:spcPts val="0"/>
              </a:spcAft>
              <a:buClrTx/>
              <a:buSzTx/>
              <a:buFontTx/>
              <a:buNone/>
              <a:tabLst/>
              <a:defRPr/>
            </a:pPr>
            <a:r>
              <a:rPr kumimoji="0" lang="en-CA"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Vitamin D:</a:t>
            </a:r>
          </a:p>
          <a:p>
            <a:pPr marL="0" marR="0" lvl="0" indent="0" algn="l" defTabSz="914400" rtl="0" eaLnBrk="1" fontAlgn="auto" latinLnBrk="0" hangingPunct="1">
              <a:lnSpc>
                <a:spcPct val="90000"/>
              </a:lnSpc>
              <a:spcBef>
                <a:spcPct val="20000"/>
              </a:spcBef>
              <a:spcAft>
                <a:spcPts val="0"/>
              </a:spcAft>
              <a:buClrTx/>
              <a:buSzTx/>
              <a:buFontTx/>
              <a:buNone/>
              <a:tabLst/>
              <a:defRPr/>
            </a:pPr>
            <a:r>
              <a:rPr kumimoji="0" lang="en-CA"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87% of adolescents and adults failed to meet the RDA for vitamin D.</a:t>
            </a:r>
            <a:endPar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90000"/>
              </a:lnSpc>
              <a:spcBef>
                <a:spcPct val="2000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itchFamily="18" charset="0"/>
              <a:ea typeface="+mn-ea"/>
              <a:cs typeface="+mn-cs"/>
            </a:endParaRPr>
          </a:p>
        </p:txBody>
      </p:sp>
      <p:sp>
        <p:nvSpPr>
          <p:cNvPr id="3" name="Rectangle 3"/>
          <p:cNvSpPr txBox="1">
            <a:spLocks noChangeArrowheads="1"/>
          </p:cNvSpPr>
          <p:nvPr/>
        </p:nvSpPr>
        <p:spPr>
          <a:xfrm>
            <a:off x="152400" y="152400"/>
            <a:ext cx="8991600" cy="1143000"/>
          </a:xfrm>
          <a:prstGeom prst="rect">
            <a:avLst/>
          </a:prstGeom>
          <a:noFill/>
          <a:ln/>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4400" b="1" i="0" u="none" strike="noStrike" kern="1200" cap="none" spc="0" normalizeH="0" baseline="0" noProof="0" dirty="0" smtClean="0">
                <a:ln>
                  <a:noFill/>
                </a:ln>
                <a:effectLst/>
                <a:uLnTx/>
                <a:uFillTx/>
                <a:latin typeface="Times New Roman" pitchFamily="18" charset="0"/>
                <a:ea typeface="+mj-ea"/>
                <a:cs typeface="+mj-cs"/>
              </a:rPr>
              <a:t>Results:  Nutrition</a:t>
            </a:r>
          </a:p>
          <a:p>
            <a:pPr marL="0" marR="0" lvl="0" indent="0" algn="ctr" defTabSz="914400" rtl="0" eaLnBrk="1" fontAlgn="auto" latinLnBrk="0" hangingPunct="1">
              <a:lnSpc>
                <a:spcPct val="100000"/>
              </a:lnSpc>
              <a:spcBef>
                <a:spcPct val="0"/>
              </a:spcBef>
              <a:spcAft>
                <a:spcPts val="0"/>
              </a:spcAft>
              <a:buClrTx/>
              <a:buSzTx/>
              <a:buFontTx/>
              <a:buNone/>
              <a:tabLst/>
              <a:defRPr/>
            </a:pPr>
            <a:r>
              <a:rPr lang="en-CA" sz="3200" b="1" dirty="0" smtClean="0">
                <a:latin typeface="Times New Roman" pitchFamily="18" charset="0"/>
                <a:ea typeface="+mj-ea"/>
                <a:cs typeface="+mj-cs"/>
              </a:rPr>
              <a:t>Calcium and Vitamin D Intake is Not Adequate</a:t>
            </a:r>
            <a:endParaRPr kumimoji="0" lang="en-US" sz="3200" b="1" i="0" u="none" strike="noStrike" kern="1200" cap="none" spc="0" normalizeH="0" baseline="0" noProof="0" dirty="0">
              <a:ln>
                <a:noFill/>
              </a:ln>
              <a:effectLst/>
              <a:uLnTx/>
              <a:uFillTx/>
              <a:latin typeface="Times New Roman" pitchFamily="18" charset="0"/>
              <a:ea typeface="+mj-ea"/>
              <a:cs typeface="+mj-cs"/>
            </a:endParaRPr>
          </a:p>
        </p:txBody>
      </p:sp>
      <p:sp>
        <p:nvSpPr>
          <p:cNvPr id="4" name="Rectangle 4"/>
          <p:cNvSpPr>
            <a:spLocks noChangeArrowheads="1"/>
          </p:cNvSpPr>
          <p:nvPr/>
        </p:nvSpPr>
        <p:spPr bwMode="auto">
          <a:xfrm>
            <a:off x="930275" y="6172200"/>
            <a:ext cx="7482818" cy="369332"/>
          </a:xfrm>
          <a:prstGeom prst="rect">
            <a:avLst/>
          </a:prstGeom>
          <a:noFill/>
          <a:ln w="9525">
            <a:noFill/>
            <a:miter lim="800000"/>
            <a:headEnd/>
            <a:tailEnd/>
          </a:ln>
          <a:effectLst/>
        </p:spPr>
        <p:txBody>
          <a:bodyPr wrap="none">
            <a:spAutoFit/>
          </a:bodyPr>
          <a:lstStyle/>
          <a:p>
            <a:r>
              <a:rPr lang="en-US" dirty="0"/>
              <a:t>53% </a:t>
            </a:r>
            <a:r>
              <a:rPr lang="en-US" dirty="0" smtClean="0"/>
              <a:t>of population used a gastrostomy </a:t>
            </a:r>
            <a:r>
              <a:rPr lang="en-US" dirty="0"/>
              <a:t>tube. </a:t>
            </a:r>
            <a:r>
              <a:rPr lang="en-US" dirty="0" smtClean="0"/>
              <a:t>(mean age removed 8 </a:t>
            </a:r>
            <a:r>
              <a:rPr lang="en-US" dirty="0"/>
              <a:t>+/- 6.5 yrs)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152400" y="685800"/>
          <a:ext cx="4724400" cy="31242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838200" y="762000"/>
            <a:ext cx="3962400" cy="369332"/>
          </a:xfrm>
          <a:prstGeom prst="rect">
            <a:avLst/>
          </a:prstGeom>
          <a:noFill/>
        </p:spPr>
        <p:txBody>
          <a:bodyPr wrap="square" rtlCol="0">
            <a:spAutoFit/>
          </a:bodyPr>
          <a:lstStyle/>
          <a:p>
            <a:r>
              <a:rPr lang="en-US" b="1" dirty="0" smtClean="0"/>
              <a:t>Habitual Activity Estimation 13-18 yrs</a:t>
            </a:r>
            <a:endParaRPr lang="en-US" b="1" dirty="0"/>
          </a:p>
        </p:txBody>
      </p:sp>
      <p:sp>
        <p:nvSpPr>
          <p:cNvPr id="6" name="TextBox 5"/>
          <p:cNvSpPr txBox="1"/>
          <p:nvPr/>
        </p:nvSpPr>
        <p:spPr>
          <a:xfrm>
            <a:off x="874776" y="0"/>
            <a:ext cx="7391400" cy="615553"/>
          </a:xfrm>
          <a:prstGeom prst="rect">
            <a:avLst/>
          </a:prstGeom>
          <a:noFill/>
        </p:spPr>
        <p:txBody>
          <a:bodyPr wrap="square" rtlCol="0">
            <a:spAutoFit/>
          </a:bodyPr>
          <a:lstStyle/>
          <a:p>
            <a:r>
              <a:rPr lang="en-US" sz="3400" dirty="0" smtClean="0"/>
              <a:t>Adolescents with CHARGE are less Active</a:t>
            </a:r>
            <a:endParaRPr lang="en-US" sz="3400" dirty="0"/>
          </a:p>
        </p:txBody>
      </p:sp>
      <p:sp>
        <p:nvSpPr>
          <p:cNvPr id="7" name="TextBox 6"/>
          <p:cNvSpPr txBox="1"/>
          <p:nvPr/>
        </p:nvSpPr>
        <p:spPr>
          <a:xfrm>
            <a:off x="4953000" y="1371600"/>
            <a:ext cx="3657600" cy="923330"/>
          </a:xfrm>
          <a:prstGeom prst="rect">
            <a:avLst/>
          </a:prstGeom>
          <a:noFill/>
        </p:spPr>
        <p:txBody>
          <a:bodyPr wrap="square" rtlCol="0">
            <a:spAutoFit/>
          </a:bodyPr>
          <a:lstStyle/>
          <a:p>
            <a:r>
              <a:rPr lang="en-US" b="1" dirty="0" smtClean="0">
                <a:latin typeface="Times New Roman" pitchFamily="18" charset="0"/>
                <a:cs typeface="Times New Roman" pitchFamily="18" charset="0"/>
              </a:rPr>
              <a:t>Age 13-18:</a:t>
            </a:r>
          </a:p>
          <a:p>
            <a:pPr>
              <a:buFontTx/>
              <a:buChar char="-"/>
            </a:pPr>
            <a:r>
              <a:rPr lang="en-US" dirty="0" smtClean="0">
                <a:latin typeface="Times New Roman" pitchFamily="18" charset="0"/>
                <a:cs typeface="Times New Roman" pitchFamily="18" charset="0"/>
              </a:rPr>
              <a:t>CHARGE (n=14):  15.86 ± 1.46 yrs</a:t>
            </a:r>
          </a:p>
          <a:p>
            <a:pPr>
              <a:buFontTx/>
              <a:buChar char="-"/>
            </a:pPr>
            <a:r>
              <a:rPr lang="en-US" dirty="0" smtClean="0">
                <a:latin typeface="Times New Roman" pitchFamily="18" charset="0"/>
                <a:cs typeface="Times New Roman" pitchFamily="18" charset="0"/>
              </a:rPr>
              <a:t> Controls (n=38):    15.13 ± 1.23 yrs</a:t>
            </a:r>
            <a:endParaRPr lang="en-US" dirty="0">
              <a:latin typeface="Times New Roman" pitchFamily="18" charset="0"/>
              <a:cs typeface="Times New Roman" pitchFamily="18" charset="0"/>
            </a:endParaRPr>
          </a:p>
        </p:txBody>
      </p:sp>
      <p:graphicFrame>
        <p:nvGraphicFramePr>
          <p:cNvPr id="8" name="Chart 7"/>
          <p:cNvGraphicFramePr/>
          <p:nvPr/>
        </p:nvGraphicFramePr>
        <p:xfrm>
          <a:off x="4114800" y="3810000"/>
          <a:ext cx="4724400" cy="30480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609600" y="4419600"/>
            <a:ext cx="3657600" cy="923330"/>
          </a:xfrm>
          <a:prstGeom prst="rect">
            <a:avLst/>
          </a:prstGeom>
          <a:noFill/>
        </p:spPr>
        <p:txBody>
          <a:bodyPr wrap="square" rtlCol="0">
            <a:spAutoFit/>
          </a:bodyPr>
          <a:lstStyle/>
          <a:p>
            <a:r>
              <a:rPr lang="en-US" b="1" dirty="0" smtClean="0">
                <a:latin typeface="Times New Roman" pitchFamily="18" charset="0"/>
                <a:cs typeface="Times New Roman" pitchFamily="18" charset="0"/>
              </a:rPr>
              <a:t>Age 19+:</a:t>
            </a:r>
          </a:p>
          <a:p>
            <a:pPr>
              <a:buFontTx/>
              <a:buChar char="-"/>
            </a:pPr>
            <a:r>
              <a:rPr lang="en-US" dirty="0" smtClean="0">
                <a:latin typeface="Times New Roman" pitchFamily="18" charset="0"/>
                <a:cs typeface="Times New Roman" pitchFamily="18" charset="0"/>
              </a:rPr>
              <a:t>CHARGE (n=11):  22.27 ± 3.07 yrs</a:t>
            </a:r>
          </a:p>
          <a:p>
            <a:pPr>
              <a:buFontTx/>
              <a:buChar char="-"/>
            </a:pPr>
            <a:r>
              <a:rPr lang="en-US" dirty="0" smtClean="0">
                <a:latin typeface="Times New Roman" pitchFamily="18" charset="0"/>
                <a:cs typeface="Times New Roman" pitchFamily="18" charset="0"/>
              </a:rPr>
              <a:t> Controls (n=27):    25.11 ± 3.14 yrs</a:t>
            </a:r>
          </a:p>
        </p:txBody>
      </p:sp>
      <p:sp>
        <p:nvSpPr>
          <p:cNvPr id="10" name="TextBox 9"/>
          <p:cNvSpPr txBox="1"/>
          <p:nvPr/>
        </p:nvSpPr>
        <p:spPr>
          <a:xfrm>
            <a:off x="5029200" y="3352800"/>
            <a:ext cx="3962400" cy="369332"/>
          </a:xfrm>
          <a:prstGeom prst="rect">
            <a:avLst/>
          </a:prstGeom>
          <a:noFill/>
        </p:spPr>
        <p:txBody>
          <a:bodyPr wrap="square" rtlCol="0">
            <a:spAutoFit/>
          </a:bodyPr>
          <a:lstStyle/>
          <a:p>
            <a:r>
              <a:rPr lang="en-US" b="1" dirty="0" smtClean="0"/>
              <a:t>Habitual Activity Estimation 19+ yrs</a:t>
            </a:r>
            <a:endParaRPr lang="en-US" b="1" dirty="0"/>
          </a:p>
        </p:txBody>
      </p:sp>
      <p:sp>
        <p:nvSpPr>
          <p:cNvPr id="11" name="TextBox 10"/>
          <p:cNvSpPr txBox="1"/>
          <p:nvPr/>
        </p:nvSpPr>
        <p:spPr>
          <a:xfrm>
            <a:off x="609600" y="5791200"/>
            <a:ext cx="1447800" cy="381000"/>
          </a:xfrm>
          <a:prstGeom prst="rect">
            <a:avLst/>
          </a:prstGeom>
          <a:solidFill>
            <a:schemeClr val="tx2">
              <a:lumMod val="60000"/>
              <a:lumOff val="40000"/>
            </a:schemeClr>
          </a:solidFill>
          <a:ln>
            <a:solidFill>
              <a:schemeClr val="tx2">
                <a:lumMod val="75000"/>
              </a:schemeClr>
            </a:solidFill>
          </a:ln>
        </p:spPr>
        <p:txBody>
          <a:bodyPr wrap="square" rtlCol="0">
            <a:spAutoFit/>
          </a:bodyPr>
          <a:lstStyle/>
          <a:p>
            <a:r>
              <a:rPr lang="en-US" dirty="0" smtClean="0"/>
              <a:t>Blue CHARGE</a:t>
            </a:r>
            <a:endParaRPr lang="en-US" dirty="0"/>
          </a:p>
        </p:txBody>
      </p:sp>
      <p:sp>
        <p:nvSpPr>
          <p:cNvPr id="12" name="TextBox 11"/>
          <p:cNvSpPr txBox="1"/>
          <p:nvPr/>
        </p:nvSpPr>
        <p:spPr>
          <a:xfrm>
            <a:off x="2362200" y="5791200"/>
            <a:ext cx="1447800" cy="381000"/>
          </a:xfrm>
          <a:prstGeom prst="rect">
            <a:avLst/>
          </a:prstGeom>
          <a:solidFill>
            <a:srgbClr val="C25552"/>
          </a:solidFill>
          <a:ln>
            <a:solidFill>
              <a:schemeClr val="tx2">
                <a:lumMod val="75000"/>
              </a:schemeClr>
            </a:solidFill>
          </a:ln>
        </p:spPr>
        <p:txBody>
          <a:bodyPr wrap="square" rtlCol="0">
            <a:spAutoFit/>
          </a:bodyPr>
          <a:lstStyle/>
          <a:p>
            <a:r>
              <a:rPr lang="en-US" dirty="0" smtClean="0"/>
              <a:t>Red Controls</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ip"/>
          <p:cNvPicPr>
            <a:picLocks noChangeAspect="1" noChangeArrowheads="1"/>
          </p:cNvPicPr>
          <p:nvPr/>
        </p:nvPicPr>
        <p:blipFill>
          <a:blip r:embed="rId2" cstate="print"/>
          <a:srcRect/>
          <a:stretch>
            <a:fillRect/>
          </a:stretch>
        </p:blipFill>
        <p:spPr bwMode="auto">
          <a:xfrm>
            <a:off x="6248400" y="2209800"/>
            <a:ext cx="2395538" cy="3662363"/>
          </a:xfrm>
          <a:prstGeom prst="rect">
            <a:avLst/>
          </a:prstGeom>
          <a:noFill/>
        </p:spPr>
      </p:pic>
      <p:pic>
        <p:nvPicPr>
          <p:cNvPr id="3" name="Picture 3" descr="HipGraph"/>
          <p:cNvPicPr>
            <a:picLocks noChangeAspect="1" noChangeArrowheads="1"/>
          </p:cNvPicPr>
          <p:nvPr/>
        </p:nvPicPr>
        <p:blipFill>
          <a:blip r:embed="rId3" cstate="print"/>
          <a:srcRect l="5769" r="9616"/>
          <a:stretch>
            <a:fillRect/>
          </a:stretch>
        </p:blipFill>
        <p:spPr bwMode="auto">
          <a:xfrm>
            <a:off x="152400" y="2590800"/>
            <a:ext cx="3962400" cy="3227387"/>
          </a:xfrm>
          <a:prstGeom prst="rect">
            <a:avLst/>
          </a:prstGeom>
          <a:noFill/>
        </p:spPr>
      </p:pic>
      <p:sp>
        <p:nvSpPr>
          <p:cNvPr id="4" name="Text Box 4"/>
          <p:cNvSpPr txBox="1">
            <a:spLocks noChangeArrowheads="1"/>
          </p:cNvSpPr>
          <p:nvPr/>
        </p:nvSpPr>
        <p:spPr bwMode="auto">
          <a:xfrm>
            <a:off x="7696200" y="3505200"/>
            <a:ext cx="1447800" cy="854075"/>
          </a:xfrm>
          <a:prstGeom prst="rect">
            <a:avLst/>
          </a:prstGeom>
          <a:noFill/>
          <a:ln w="9525">
            <a:noFill/>
            <a:miter lim="800000"/>
            <a:headEnd/>
            <a:tailEnd/>
          </a:ln>
          <a:effectLst/>
        </p:spPr>
        <p:txBody>
          <a:bodyPr>
            <a:spAutoFit/>
          </a:bodyPr>
          <a:lstStyle/>
          <a:p>
            <a:pPr algn="r" eaLnBrk="0" hangingPunct="0">
              <a:spcBef>
                <a:spcPct val="50000"/>
              </a:spcBef>
            </a:pPr>
            <a:r>
              <a:rPr lang="en-US" sz="2000">
                <a:solidFill>
                  <a:srgbClr val="FFFFCC"/>
                </a:solidFill>
                <a:latin typeface="Comic Sans MS" pitchFamily="66" charset="0"/>
              </a:rPr>
              <a:t>T = -3.19</a:t>
            </a:r>
          </a:p>
          <a:p>
            <a:pPr algn="r" eaLnBrk="0" hangingPunct="0">
              <a:spcBef>
                <a:spcPct val="50000"/>
              </a:spcBef>
            </a:pPr>
            <a:r>
              <a:rPr lang="en-US" sz="2000">
                <a:solidFill>
                  <a:srgbClr val="FFFFCC"/>
                </a:solidFill>
                <a:latin typeface="Comic Sans MS" pitchFamily="66" charset="0"/>
              </a:rPr>
              <a:t>Z = -2.97</a:t>
            </a:r>
          </a:p>
        </p:txBody>
      </p:sp>
      <p:sp>
        <p:nvSpPr>
          <p:cNvPr id="5" name="Text Box 5"/>
          <p:cNvSpPr txBox="1">
            <a:spLocks noChangeArrowheads="1"/>
          </p:cNvSpPr>
          <p:nvPr/>
        </p:nvSpPr>
        <p:spPr bwMode="auto">
          <a:xfrm>
            <a:off x="0" y="5835650"/>
            <a:ext cx="9144000" cy="946150"/>
          </a:xfrm>
          <a:prstGeom prst="rect">
            <a:avLst/>
          </a:prstGeom>
          <a:noFill/>
          <a:ln w="9525">
            <a:noFill/>
            <a:miter lim="800000"/>
            <a:headEnd/>
            <a:tailEnd/>
          </a:ln>
          <a:effectLst/>
        </p:spPr>
        <p:txBody>
          <a:bodyPr wrap="square">
            <a:spAutoFit/>
          </a:bodyPr>
          <a:lstStyle/>
          <a:p>
            <a:pPr algn="ctr" eaLnBrk="0" hangingPunct="0"/>
            <a:r>
              <a:rPr lang="en-US" sz="2800" dirty="0"/>
              <a:t>In adults - Bone mineral </a:t>
            </a:r>
            <a:r>
              <a:rPr lang="en-US" sz="2800" dirty="0" smtClean="0"/>
              <a:t>density T-score &lt;-</a:t>
            </a:r>
            <a:r>
              <a:rPr lang="en-US" sz="2800" dirty="0"/>
              <a:t>2.5 SD  </a:t>
            </a:r>
          </a:p>
          <a:p>
            <a:pPr algn="ctr" eaLnBrk="0" hangingPunct="0"/>
            <a:r>
              <a:rPr lang="en-US" sz="2800" dirty="0"/>
              <a:t>= osteoporosis.</a:t>
            </a:r>
          </a:p>
        </p:txBody>
      </p:sp>
      <p:sp>
        <p:nvSpPr>
          <p:cNvPr id="6" name="Text Box 6"/>
          <p:cNvSpPr txBox="1">
            <a:spLocks noChangeArrowheads="1"/>
          </p:cNvSpPr>
          <p:nvPr/>
        </p:nvSpPr>
        <p:spPr bwMode="auto">
          <a:xfrm>
            <a:off x="533400" y="106363"/>
            <a:ext cx="8077200" cy="701675"/>
          </a:xfrm>
          <a:prstGeom prst="rect">
            <a:avLst/>
          </a:prstGeom>
          <a:noFill/>
          <a:ln w="9525">
            <a:noFill/>
            <a:miter lim="800000"/>
            <a:headEnd/>
            <a:tailEnd/>
          </a:ln>
          <a:effectLst/>
        </p:spPr>
        <p:txBody>
          <a:bodyPr>
            <a:spAutoFit/>
          </a:bodyPr>
          <a:lstStyle/>
          <a:p>
            <a:pPr algn="ctr" eaLnBrk="0" hangingPunct="0">
              <a:spcBef>
                <a:spcPct val="50000"/>
              </a:spcBef>
            </a:pPr>
            <a:r>
              <a:rPr lang="en-US" sz="4000" b="1" dirty="0"/>
              <a:t>DEXA Scan of AH – Age 27 years</a:t>
            </a:r>
          </a:p>
        </p:txBody>
      </p:sp>
      <p:pic>
        <p:nvPicPr>
          <p:cNvPr id="7" name="Picture 6" descr="Alan at 31yrs.jpg"/>
          <p:cNvPicPr>
            <a:picLocks noChangeAspect="1"/>
          </p:cNvPicPr>
          <p:nvPr/>
        </p:nvPicPr>
        <p:blipFill>
          <a:blip r:embed="rId4" cstate="print"/>
          <a:stretch>
            <a:fillRect/>
          </a:stretch>
        </p:blipFill>
        <p:spPr>
          <a:xfrm>
            <a:off x="3276600" y="838200"/>
            <a:ext cx="2953512" cy="1936134"/>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txBox="1">
            <a:spLocks noChangeArrowheads="1"/>
          </p:cNvSpPr>
          <p:nvPr/>
        </p:nvSpPr>
        <p:spPr>
          <a:xfrm>
            <a:off x="685800" y="304800"/>
            <a:ext cx="77724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effectLst/>
                <a:uLnTx/>
                <a:uFillTx/>
                <a:latin typeface="Times New Roman" pitchFamily="18" charset="0"/>
                <a:ea typeface="+mj-ea"/>
                <a:cs typeface="+mj-cs"/>
              </a:rPr>
              <a:t>Osteoporosis - Prevention</a:t>
            </a:r>
            <a:endParaRPr kumimoji="0" lang="en-US" sz="4000" b="1" i="0" u="none" strike="noStrike" kern="1200" cap="none" spc="0" normalizeH="0" baseline="0" noProof="0" dirty="0">
              <a:ln>
                <a:noFill/>
              </a:ln>
              <a:effectLst/>
              <a:uLnTx/>
              <a:uFillTx/>
              <a:latin typeface="Times New Roman" pitchFamily="18" charset="0"/>
              <a:ea typeface="+mj-ea"/>
              <a:cs typeface="+mj-cs"/>
            </a:endParaRPr>
          </a:p>
        </p:txBody>
      </p:sp>
      <p:sp>
        <p:nvSpPr>
          <p:cNvPr id="3" name="Rectangle 1027"/>
          <p:cNvSpPr txBox="1">
            <a:spLocks noChangeArrowheads="1"/>
          </p:cNvSpPr>
          <p:nvPr/>
        </p:nvSpPr>
        <p:spPr>
          <a:xfrm>
            <a:off x="457200" y="1714500"/>
            <a:ext cx="8382000" cy="3009900"/>
          </a:xfrm>
          <a:prstGeom prst="rect">
            <a:avLst/>
          </a:prstGeom>
        </p:spPr>
        <p:txBody>
          <a:bodyPr/>
          <a:lstStyle/>
          <a:p>
            <a:pPr marL="514350" marR="0" lvl="0" indent="-514350" algn="ctr" defTabSz="914400" rtl="0" eaLnBrk="1" fontAlgn="auto" latinLnBrk="0" hangingPunct="1">
              <a:lnSpc>
                <a:spcPct val="90000"/>
              </a:lnSpc>
              <a:spcBef>
                <a:spcPct val="20000"/>
              </a:spcBef>
              <a:spcAft>
                <a:spcPts val="0"/>
              </a:spcAft>
              <a:buClrTx/>
              <a:buSzTx/>
              <a:buFontTx/>
              <a:buNone/>
              <a:tabLst/>
              <a:defRPr/>
            </a:pPr>
            <a:r>
              <a:rPr kumimoji="0" lang="en-US" sz="3200" b="0" i="0" u="none" strike="noStrike" kern="1200" cap="none" spc="0" normalizeH="0" baseline="0" noProof="0" smtClean="0">
                <a:ln>
                  <a:noFill/>
                </a:ln>
                <a:solidFill>
                  <a:schemeClr val="tx1"/>
                </a:solidFill>
                <a:effectLst/>
                <a:uLnTx/>
                <a:uFillTx/>
                <a:latin typeface="Times New Roman" pitchFamily="18" charset="0"/>
                <a:ea typeface="+mn-ea"/>
                <a:cs typeface="+mn-cs"/>
              </a:rPr>
              <a:t>Adequate Calcium in Diet </a:t>
            </a:r>
          </a:p>
          <a:p>
            <a:pPr marL="514350" marR="0" lvl="0" indent="-514350" algn="ctr" defTabSz="914400" rtl="0" eaLnBrk="1" fontAlgn="auto" latinLnBrk="0" hangingPunct="1">
              <a:lnSpc>
                <a:spcPct val="90000"/>
              </a:lnSpc>
              <a:spcBef>
                <a:spcPct val="20000"/>
              </a:spcBef>
              <a:spcAft>
                <a:spcPts val="0"/>
              </a:spcAft>
              <a:buClrTx/>
              <a:buSzTx/>
              <a:buFontTx/>
              <a:buNone/>
              <a:tabLst/>
              <a:defRPr/>
            </a:pPr>
            <a:r>
              <a:rPr kumimoji="0" lang="en-US" sz="2400" b="0" i="0" u="none" strike="noStrike" kern="1200" cap="none" spc="0" normalizeH="0" baseline="0" noProof="0" smtClean="0">
                <a:ln>
                  <a:noFill/>
                </a:ln>
                <a:solidFill>
                  <a:schemeClr val="tx1"/>
                </a:solidFill>
                <a:effectLst/>
                <a:uLnTx/>
                <a:uFillTx/>
                <a:latin typeface="Times New Roman" pitchFamily="18" charset="0"/>
                <a:ea typeface="+mn-ea"/>
                <a:cs typeface="+mn-cs"/>
              </a:rPr>
              <a:t>	</a:t>
            </a:r>
            <a:r>
              <a:rPr kumimoji="0" lang="en-US" sz="2800" b="0" i="0" u="none" strike="noStrike" kern="1200" cap="none" spc="0" normalizeH="0" baseline="0" noProof="0" smtClean="0">
                <a:ln>
                  <a:noFill/>
                </a:ln>
                <a:solidFill>
                  <a:schemeClr val="tx1"/>
                </a:solidFill>
                <a:effectLst/>
                <a:uLnTx/>
                <a:uFillTx/>
                <a:latin typeface="Times New Roman" pitchFamily="18" charset="0"/>
                <a:ea typeface="+mn-ea"/>
                <a:cs typeface="+mn-cs"/>
              </a:rPr>
              <a:t>(from all sources diet and supplements)</a:t>
            </a:r>
          </a:p>
          <a:p>
            <a:pPr marL="514350" marR="0" lvl="0" indent="-514350" algn="ctr" defTabSz="914400" rtl="0" eaLnBrk="1" fontAlgn="auto" latinLnBrk="0" hangingPunct="1">
              <a:lnSpc>
                <a:spcPct val="90000"/>
              </a:lnSpc>
              <a:spcBef>
                <a:spcPct val="20000"/>
              </a:spcBef>
              <a:spcAft>
                <a:spcPts val="0"/>
              </a:spcAft>
              <a:buClrTx/>
              <a:buSzTx/>
              <a:buFontTx/>
              <a:buNone/>
              <a:tabLst/>
              <a:defRPr/>
            </a:pPr>
            <a:endParaRPr kumimoji="0" lang="en-US" sz="2800" b="0" i="0" u="none" strike="noStrike" kern="1200" cap="none" spc="0" normalizeH="0" baseline="0" noProof="0" smtClean="0">
              <a:ln>
                <a:noFill/>
              </a:ln>
              <a:solidFill>
                <a:schemeClr val="tx1"/>
              </a:solidFill>
              <a:effectLst/>
              <a:uLnTx/>
              <a:uFillTx/>
              <a:latin typeface="Times New Roman" pitchFamily="18" charset="0"/>
              <a:ea typeface="+mn-ea"/>
              <a:cs typeface="+mn-cs"/>
            </a:endParaRPr>
          </a:p>
          <a:p>
            <a:pPr marL="514350" marR="0" lvl="0" indent="-514350" algn="ctr" defTabSz="914400" rtl="0" eaLnBrk="1" fontAlgn="auto" latinLnBrk="0" hangingPunct="1">
              <a:lnSpc>
                <a:spcPct val="90000"/>
              </a:lnSpc>
              <a:spcBef>
                <a:spcPct val="20000"/>
              </a:spcBef>
              <a:spcAft>
                <a:spcPts val="0"/>
              </a:spcAft>
              <a:buClrTx/>
              <a:buSzTx/>
              <a:buFontTx/>
              <a:buNone/>
              <a:tabLst/>
              <a:defRPr/>
            </a:pPr>
            <a:r>
              <a:rPr kumimoji="0" lang="en-US" sz="3200" b="0" i="0" u="none" strike="noStrike" kern="1200" cap="none" spc="0" normalizeH="0" baseline="0" noProof="0" smtClean="0">
                <a:ln>
                  <a:noFill/>
                </a:ln>
                <a:solidFill>
                  <a:schemeClr val="tx1"/>
                </a:solidFill>
                <a:effectLst/>
                <a:uLnTx/>
                <a:uFillTx/>
                <a:latin typeface="Times New Roman" pitchFamily="18" charset="0"/>
                <a:ea typeface="+mn-ea"/>
                <a:cs typeface="+mn-cs"/>
              </a:rPr>
              <a:t>Pre-pubertal (4-8 years) 800 mg/day </a:t>
            </a:r>
          </a:p>
          <a:p>
            <a:pPr marL="514350" marR="0" lvl="0" indent="-514350" algn="ctr" defTabSz="914400" rtl="0" eaLnBrk="1" fontAlgn="auto" latinLnBrk="0" hangingPunct="1">
              <a:lnSpc>
                <a:spcPct val="90000"/>
              </a:lnSpc>
              <a:spcBef>
                <a:spcPct val="20000"/>
              </a:spcBef>
              <a:spcAft>
                <a:spcPts val="0"/>
              </a:spcAft>
              <a:buClrTx/>
              <a:buSzTx/>
              <a:buFontTx/>
              <a:buNone/>
              <a:tabLst/>
              <a:defRPr/>
            </a:pPr>
            <a:r>
              <a:rPr kumimoji="0" lang="en-US" sz="3200" b="0" i="0" u="none" strike="noStrike" kern="1200" cap="none" spc="0" normalizeH="0" baseline="0" noProof="0" smtClean="0">
                <a:ln>
                  <a:noFill/>
                </a:ln>
                <a:solidFill>
                  <a:schemeClr val="tx1"/>
                </a:solidFill>
                <a:effectLst/>
                <a:uLnTx/>
                <a:uFillTx/>
                <a:latin typeface="Times New Roman" pitchFamily="18" charset="0"/>
                <a:ea typeface="+mn-ea"/>
                <a:cs typeface="+mn-cs"/>
              </a:rPr>
              <a:t>Adolescents (9-18 years) 1300 mg/day</a:t>
            </a:r>
          </a:p>
          <a:p>
            <a:pPr marL="514350" marR="0" lvl="0" indent="-514350" algn="ctr" defTabSz="914400" rtl="0" eaLnBrk="1" fontAlgn="auto" latinLnBrk="0" hangingPunct="1">
              <a:lnSpc>
                <a:spcPct val="90000"/>
              </a:lnSpc>
              <a:spcBef>
                <a:spcPct val="20000"/>
              </a:spcBef>
              <a:spcAft>
                <a:spcPts val="0"/>
              </a:spcAft>
              <a:buClrTx/>
              <a:buSzTx/>
              <a:buFontTx/>
              <a:buNone/>
              <a:tabLst/>
              <a:defRPr/>
            </a:pPr>
            <a:r>
              <a:rPr kumimoji="0" lang="en-US" sz="3200" b="0" i="0" u="none" strike="noStrike" kern="1200" cap="none" spc="0" normalizeH="0" baseline="0" noProof="0" smtClean="0">
                <a:ln>
                  <a:noFill/>
                </a:ln>
                <a:solidFill>
                  <a:schemeClr val="tx1"/>
                </a:solidFill>
                <a:effectLst/>
                <a:uLnTx/>
                <a:uFillTx/>
                <a:latin typeface="Times New Roman" pitchFamily="18" charset="0"/>
                <a:ea typeface="+mn-ea"/>
                <a:cs typeface="+mn-cs"/>
              </a:rPr>
              <a:t>Adults 1000 mg /day</a:t>
            </a:r>
            <a:endParaRPr kumimoji="0" lang="en-US" sz="3200" b="0" i="0" u="none" strike="noStrike" kern="1200" cap="none" spc="0" normalizeH="0" baseline="0" noProof="0">
              <a:ln>
                <a:noFill/>
              </a:ln>
              <a:solidFill>
                <a:schemeClr val="tx1"/>
              </a:solidFill>
              <a:effectLst/>
              <a:uLnTx/>
              <a:uFillTx/>
              <a:latin typeface="Times New Roman" pitchFamily="18" charset="0"/>
              <a:ea typeface="+mn-ea"/>
              <a:cs typeface="+mn-cs"/>
            </a:endParaRPr>
          </a:p>
        </p:txBody>
      </p:sp>
      <p:pic>
        <p:nvPicPr>
          <p:cNvPr id="4" name="Picture 1028" descr="bowlyogurt"/>
          <p:cNvPicPr>
            <a:picLocks noChangeAspect="1" noChangeArrowheads="1"/>
          </p:cNvPicPr>
          <p:nvPr/>
        </p:nvPicPr>
        <p:blipFill>
          <a:blip r:embed="rId2" cstate="print"/>
          <a:srcRect/>
          <a:stretch>
            <a:fillRect/>
          </a:stretch>
        </p:blipFill>
        <p:spPr bwMode="auto">
          <a:xfrm>
            <a:off x="3759200" y="5232400"/>
            <a:ext cx="1625600" cy="1625600"/>
          </a:xfrm>
          <a:prstGeom prst="rect">
            <a:avLst/>
          </a:prstGeom>
          <a:noFill/>
        </p:spPr>
      </p:pic>
      <p:pic>
        <p:nvPicPr>
          <p:cNvPr id="5" name="Picture 1029" descr="cheese"/>
          <p:cNvPicPr>
            <a:picLocks noChangeAspect="1" noChangeArrowheads="1"/>
          </p:cNvPicPr>
          <p:nvPr/>
        </p:nvPicPr>
        <p:blipFill>
          <a:blip r:embed="rId3" cstate="print"/>
          <a:srcRect/>
          <a:stretch>
            <a:fillRect/>
          </a:stretch>
        </p:blipFill>
        <p:spPr bwMode="auto">
          <a:xfrm>
            <a:off x="304800" y="5562600"/>
            <a:ext cx="1782916" cy="1295400"/>
          </a:xfrm>
          <a:prstGeom prst="rect">
            <a:avLst/>
          </a:prstGeom>
          <a:noFill/>
        </p:spPr>
      </p:pic>
      <p:pic>
        <p:nvPicPr>
          <p:cNvPr id="6" name="Picture 1030" descr="cheese2"/>
          <p:cNvPicPr>
            <a:picLocks noChangeAspect="1" noChangeArrowheads="1"/>
          </p:cNvPicPr>
          <p:nvPr/>
        </p:nvPicPr>
        <p:blipFill>
          <a:blip r:embed="rId4" cstate="print"/>
          <a:srcRect/>
          <a:stretch>
            <a:fillRect/>
          </a:stretch>
        </p:blipFill>
        <p:spPr bwMode="auto">
          <a:xfrm>
            <a:off x="7361084" y="5562600"/>
            <a:ext cx="1782916" cy="1295400"/>
          </a:xfrm>
          <a:prstGeom prst="rect">
            <a:avLst/>
          </a:prstGeom>
          <a:noFill/>
        </p:spPr>
      </p:pic>
      <p:pic>
        <p:nvPicPr>
          <p:cNvPr id="7" name="Picture 1031" descr="Brocolli 2"/>
          <p:cNvPicPr>
            <a:picLocks noChangeAspect="1" noChangeArrowheads="1"/>
          </p:cNvPicPr>
          <p:nvPr/>
        </p:nvPicPr>
        <p:blipFill>
          <a:blip r:embed="rId5" cstate="print">
            <a:clrChange>
              <a:clrFrom>
                <a:srgbClr val="F1E5FB"/>
              </a:clrFrom>
              <a:clrTo>
                <a:srgbClr val="F1E5FB">
                  <a:alpha val="0"/>
                </a:srgbClr>
              </a:clrTo>
            </a:clrChange>
          </a:blip>
          <a:srcRect/>
          <a:stretch>
            <a:fillRect/>
          </a:stretch>
        </p:blipFill>
        <p:spPr bwMode="auto">
          <a:xfrm>
            <a:off x="5410200" y="5227638"/>
            <a:ext cx="2108200" cy="1630362"/>
          </a:xfrm>
          <a:prstGeom prst="rect">
            <a:avLst/>
          </a:prstGeom>
          <a:noFill/>
        </p:spPr>
      </p:pic>
      <p:pic>
        <p:nvPicPr>
          <p:cNvPr id="8" name="Picture 1033" descr="yogurt"/>
          <p:cNvPicPr>
            <a:picLocks noChangeAspect="1" noChangeArrowheads="1"/>
          </p:cNvPicPr>
          <p:nvPr/>
        </p:nvPicPr>
        <p:blipFill>
          <a:blip r:embed="rId6" cstate="print"/>
          <a:srcRect/>
          <a:stretch>
            <a:fillRect/>
          </a:stretch>
        </p:blipFill>
        <p:spPr bwMode="auto">
          <a:xfrm>
            <a:off x="2057400" y="5232400"/>
            <a:ext cx="1625600" cy="162560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5800" y="0"/>
            <a:ext cx="77724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effectLst/>
                <a:uLnTx/>
                <a:uFillTx/>
                <a:latin typeface="Times New Roman" pitchFamily="18" charset="0"/>
                <a:ea typeface="+mj-ea"/>
                <a:cs typeface="+mj-cs"/>
              </a:rPr>
              <a:t>Osteoporosis - Prevention</a:t>
            </a:r>
            <a:endParaRPr kumimoji="0" lang="en-US" sz="4400" b="1" i="0" u="none" strike="noStrike" kern="1200" cap="none" spc="0" normalizeH="0" baseline="0" noProof="0" dirty="0">
              <a:ln>
                <a:noFill/>
              </a:ln>
              <a:effectLst/>
              <a:uLnTx/>
              <a:uFillTx/>
              <a:latin typeface="Times New Roman" pitchFamily="18" charset="0"/>
              <a:ea typeface="+mj-ea"/>
              <a:cs typeface="+mj-cs"/>
            </a:endParaRPr>
          </a:p>
        </p:txBody>
      </p:sp>
      <p:sp>
        <p:nvSpPr>
          <p:cNvPr id="3" name="Rectangle 3"/>
          <p:cNvSpPr txBox="1">
            <a:spLocks noChangeArrowheads="1"/>
          </p:cNvSpPr>
          <p:nvPr/>
        </p:nvSpPr>
        <p:spPr>
          <a:xfrm>
            <a:off x="685800" y="1447800"/>
            <a:ext cx="7772400" cy="17526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Adequate Vitamin 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latin typeface="Times New Roman" pitchFamily="18" charset="0"/>
              </a:rPr>
              <a:t>8</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00 IU (international Units)*</a:t>
            </a:r>
            <a:endParaRPr kumimoji="0" lang="en-US" sz="2000" b="0" i="0" u="none" strike="noStrike" kern="1200" cap="none" spc="0" normalizeH="0" baseline="0" noProof="0" dirty="0">
              <a:ln>
                <a:noFill/>
              </a:ln>
              <a:solidFill>
                <a:schemeClr val="tx1"/>
              </a:solidFill>
              <a:effectLst/>
              <a:uLnTx/>
              <a:uFillTx/>
              <a:latin typeface="Times New Roman" pitchFamily="18" charset="0"/>
              <a:ea typeface="+mn-ea"/>
              <a:cs typeface="+mn-cs"/>
            </a:endParaRPr>
          </a:p>
        </p:txBody>
      </p:sp>
      <p:sp>
        <p:nvSpPr>
          <p:cNvPr id="4" name="Rectangle 4"/>
          <p:cNvSpPr>
            <a:spLocks noChangeArrowheads="1"/>
          </p:cNvSpPr>
          <p:nvPr/>
        </p:nvSpPr>
        <p:spPr bwMode="auto">
          <a:xfrm>
            <a:off x="304800" y="6096000"/>
            <a:ext cx="8534400" cy="400110"/>
          </a:xfrm>
          <a:prstGeom prst="rect">
            <a:avLst/>
          </a:prstGeom>
          <a:noFill/>
          <a:ln w="9525">
            <a:noFill/>
            <a:miter lim="800000"/>
            <a:headEnd/>
            <a:tailEnd/>
          </a:ln>
          <a:effectLst/>
        </p:spPr>
        <p:txBody>
          <a:bodyPr>
            <a:spAutoFit/>
          </a:bodyPr>
          <a:lstStyle/>
          <a:p>
            <a:pPr>
              <a:spcBef>
                <a:spcPct val="50000"/>
              </a:spcBef>
            </a:pPr>
            <a:r>
              <a:rPr lang="en-US" sz="2000" dirty="0" smtClean="0"/>
              <a:t>This may be an under estimate of vitamin D, especially in Northern climates </a:t>
            </a:r>
            <a:endParaRPr lang="en-US" sz="2000" dirty="0"/>
          </a:p>
        </p:txBody>
      </p:sp>
      <p:pic>
        <p:nvPicPr>
          <p:cNvPr id="5" name="Picture 5" descr="VitaminDbottle"/>
          <p:cNvPicPr>
            <a:picLocks noChangeAspect="1" noChangeArrowheads="1"/>
          </p:cNvPicPr>
          <p:nvPr/>
        </p:nvPicPr>
        <p:blipFill>
          <a:blip r:embed="rId2" cstate="print"/>
          <a:srcRect/>
          <a:stretch>
            <a:fillRect/>
          </a:stretch>
        </p:blipFill>
        <p:spPr bwMode="auto">
          <a:xfrm>
            <a:off x="6781800" y="1447800"/>
            <a:ext cx="1155700" cy="1625600"/>
          </a:xfrm>
          <a:prstGeom prst="rect">
            <a:avLst/>
          </a:prstGeom>
          <a:noFill/>
        </p:spPr>
      </p:pic>
      <p:sp>
        <p:nvSpPr>
          <p:cNvPr id="6" name="Rectangle 7"/>
          <p:cNvSpPr>
            <a:spLocks noChangeArrowheads="1"/>
          </p:cNvSpPr>
          <p:nvPr/>
        </p:nvSpPr>
        <p:spPr bwMode="auto">
          <a:xfrm>
            <a:off x="1371600" y="4038600"/>
            <a:ext cx="6400800" cy="1569660"/>
          </a:xfrm>
          <a:prstGeom prst="rect">
            <a:avLst/>
          </a:prstGeom>
          <a:noFill/>
          <a:ln w="9525">
            <a:noFill/>
            <a:miter lim="800000"/>
            <a:headEnd/>
            <a:tailEnd/>
          </a:ln>
          <a:effectLst/>
        </p:spPr>
        <p:txBody>
          <a:bodyPr>
            <a:spAutoFit/>
          </a:bodyPr>
          <a:lstStyle/>
          <a:p>
            <a:pPr>
              <a:spcBef>
                <a:spcPct val="20000"/>
              </a:spcBef>
            </a:pPr>
            <a:r>
              <a:rPr lang="en-US" sz="3200" dirty="0" smtClean="0">
                <a:solidFill>
                  <a:srgbClr val="FFFF00"/>
                </a:solidFill>
              </a:rPr>
              <a:t>Food </a:t>
            </a:r>
            <a:r>
              <a:rPr lang="en-US" sz="3200" dirty="0">
                <a:solidFill>
                  <a:srgbClr val="FFFF00"/>
                </a:solidFill>
              </a:rPr>
              <a:t>rich in Vitamin </a:t>
            </a:r>
            <a:r>
              <a:rPr lang="en-US" sz="3200" dirty="0" smtClean="0">
                <a:solidFill>
                  <a:srgbClr val="FFFF00"/>
                </a:solidFill>
              </a:rPr>
              <a:t>D: </a:t>
            </a:r>
            <a:r>
              <a:rPr lang="en-US" sz="3200" dirty="0">
                <a:solidFill>
                  <a:srgbClr val="FFFF00"/>
                </a:solidFill>
              </a:rPr>
              <a:t>sardines, herring, mackerel, </a:t>
            </a:r>
            <a:r>
              <a:rPr lang="en-US" sz="3200" dirty="0" smtClean="0">
                <a:solidFill>
                  <a:srgbClr val="FFFF00"/>
                </a:solidFill>
              </a:rPr>
              <a:t>salmon </a:t>
            </a:r>
            <a:r>
              <a:rPr lang="en-US" sz="3200" dirty="0">
                <a:solidFill>
                  <a:srgbClr val="FFFF00"/>
                </a:solidFill>
              </a:rPr>
              <a:t>and fish oils (halibut and cod liver oils)</a:t>
            </a:r>
          </a:p>
        </p:txBody>
      </p:sp>
      <p:pic>
        <p:nvPicPr>
          <p:cNvPr id="7" name="Picture 9" descr="sardines"/>
          <p:cNvPicPr>
            <a:picLocks noChangeAspect="1" noChangeArrowheads="1"/>
          </p:cNvPicPr>
          <p:nvPr/>
        </p:nvPicPr>
        <p:blipFill>
          <a:blip r:embed="rId3" cstate="print"/>
          <a:srcRect/>
          <a:stretch>
            <a:fillRect/>
          </a:stretch>
        </p:blipFill>
        <p:spPr bwMode="auto">
          <a:xfrm>
            <a:off x="7848600" y="4191000"/>
            <a:ext cx="1295400" cy="1295400"/>
          </a:xfrm>
          <a:prstGeom prst="rect">
            <a:avLst/>
          </a:prstGeom>
          <a:noFill/>
        </p:spPr>
      </p:pic>
      <p:pic>
        <p:nvPicPr>
          <p:cNvPr id="8" name="Picture 10" descr="mackerel"/>
          <p:cNvPicPr>
            <a:picLocks noChangeAspect="1" noChangeArrowheads="1"/>
          </p:cNvPicPr>
          <p:nvPr/>
        </p:nvPicPr>
        <p:blipFill>
          <a:blip r:embed="rId4" cstate="print"/>
          <a:srcRect/>
          <a:stretch>
            <a:fillRect/>
          </a:stretch>
        </p:blipFill>
        <p:spPr bwMode="auto">
          <a:xfrm>
            <a:off x="177800" y="4038600"/>
            <a:ext cx="1117600" cy="1625600"/>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09600" y="152400"/>
            <a:ext cx="7848600" cy="13716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4400" b="1" i="0" u="none" strike="noStrike" kern="1200" cap="none" spc="0" normalizeH="0" baseline="0" noProof="0" dirty="0" smtClean="0">
                <a:ln>
                  <a:noFill/>
                </a:ln>
                <a:effectLst/>
                <a:uLnTx/>
                <a:uFillTx/>
                <a:latin typeface="Times New Roman" pitchFamily="18" charset="0"/>
                <a:ea typeface="+mj-ea"/>
                <a:cs typeface="+mj-cs"/>
              </a:rPr>
              <a:t>Exercises</a:t>
            </a:r>
            <a:endParaRPr kumimoji="0" lang="en-CA" sz="4400" b="1" i="0" u="none" strike="noStrike" kern="1200" cap="none" spc="0" normalizeH="0" baseline="0" noProof="0" dirty="0">
              <a:ln>
                <a:noFill/>
              </a:ln>
              <a:effectLst/>
              <a:uLnTx/>
              <a:uFillTx/>
              <a:latin typeface="Times New Roman" pitchFamily="18" charset="0"/>
              <a:ea typeface="+mj-ea"/>
              <a:cs typeface="+mj-cs"/>
            </a:endParaRPr>
          </a:p>
        </p:txBody>
      </p:sp>
      <p:sp>
        <p:nvSpPr>
          <p:cNvPr id="3" name="Rectangle 3"/>
          <p:cNvSpPr txBox="1">
            <a:spLocks noChangeArrowheads="1"/>
          </p:cNvSpPr>
          <p:nvPr/>
        </p:nvSpPr>
        <p:spPr>
          <a:xfrm>
            <a:off x="609600" y="990600"/>
            <a:ext cx="7848600" cy="39624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To increase BMD, exercise must be weight bearing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2800" b="0" i="0" u="none" strike="noStrike" kern="1200" cap="none" spc="0" normalizeH="0" baseline="0" noProof="0" dirty="0" err="1" smtClean="0">
                <a:ln>
                  <a:noFill/>
                </a:ln>
                <a:solidFill>
                  <a:schemeClr val="tx1"/>
                </a:solidFill>
                <a:effectLst/>
                <a:uLnTx/>
                <a:uFillTx/>
                <a:latin typeface="Times New Roman" pitchFamily="18" charset="0"/>
                <a:ea typeface="+mn-ea"/>
                <a:cs typeface="+mn-cs"/>
              </a:rPr>
              <a:t>Osteogenesis</a:t>
            </a:r>
            <a:r>
              <a:rPr kumimoji="0" lang="en-CA"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 (bone accumulation) occurs under mechanical loading </a:t>
            </a:r>
            <a:r>
              <a:rPr kumimoji="0" lang="en-CA" sz="2800" b="0" i="1" u="none" strike="noStrike" kern="1200" cap="none" spc="0" normalizeH="0" baseline="0" noProof="0" dirty="0" smtClean="0">
                <a:ln>
                  <a:noFill/>
                </a:ln>
                <a:solidFill>
                  <a:schemeClr val="tx1"/>
                </a:solidFill>
                <a:effectLst/>
                <a:uLnTx/>
                <a:uFillTx/>
                <a:latin typeface="Times New Roman" pitchFamily="18" charset="0"/>
                <a:ea typeface="+mn-ea"/>
                <a:cs typeface="+mn-cs"/>
              </a:rPr>
              <a:t>(Madsen 1998)</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CA"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Elite swimmers have no increase in lumbar spine BMD compared to sedentary individuals </a:t>
            </a:r>
            <a:r>
              <a:rPr kumimoji="0" lang="en-CA" sz="2800" b="0" i="1" u="none" strike="noStrike" kern="1200" cap="none" spc="0" normalizeH="0" baseline="0" noProof="0" dirty="0" smtClean="0">
                <a:ln>
                  <a:noFill/>
                </a:ln>
                <a:solidFill>
                  <a:schemeClr val="tx1"/>
                </a:solidFill>
                <a:effectLst/>
                <a:uLnTx/>
                <a:uFillTx/>
                <a:latin typeface="Times New Roman" pitchFamily="18" charset="0"/>
                <a:ea typeface="+mn-ea"/>
                <a:cs typeface="+mn-cs"/>
              </a:rPr>
              <a:t>(</a:t>
            </a:r>
            <a:r>
              <a:rPr kumimoji="0" lang="en-CA" sz="2800" b="0" i="1" u="none" strike="noStrike" kern="1200" cap="none" spc="0" normalizeH="0" baseline="0" noProof="0" dirty="0" err="1" smtClean="0">
                <a:ln>
                  <a:noFill/>
                </a:ln>
                <a:solidFill>
                  <a:schemeClr val="tx1"/>
                </a:solidFill>
                <a:effectLst/>
                <a:uLnTx/>
                <a:uFillTx/>
                <a:latin typeface="Times New Roman" pitchFamily="18" charset="0"/>
                <a:ea typeface="+mn-ea"/>
                <a:cs typeface="+mn-cs"/>
              </a:rPr>
              <a:t>Bachrach</a:t>
            </a:r>
            <a:r>
              <a:rPr kumimoji="0" lang="en-CA" sz="2800" b="0" i="1" u="none" strike="noStrike" kern="1200" cap="none" spc="0" normalizeH="0" baseline="0" noProof="0" dirty="0" smtClean="0">
                <a:ln>
                  <a:noFill/>
                </a:ln>
                <a:solidFill>
                  <a:schemeClr val="tx1"/>
                </a:solidFill>
                <a:effectLst/>
                <a:uLnTx/>
                <a:uFillTx/>
                <a:latin typeface="Times New Roman" pitchFamily="18" charset="0"/>
                <a:ea typeface="+mn-ea"/>
                <a:cs typeface="+mn-cs"/>
              </a:rPr>
              <a:t> 2000, Madsen </a:t>
            </a:r>
            <a:r>
              <a:rPr kumimoji="0" lang="en-CA" sz="2800" b="0" i="1" u="none" strike="noStrike" kern="1200" cap="none" spc="0" normalizeH="0" baseline="0" noProof="0" dirty="0" err="1" smtClean="0">
                <a:ln>
                  <a:noFill/>
                </a:ln>
                <a:solidFill>
                  <a:schemeClr val="tx1"/>
                </a:solidFill>
                <a:effectLst/>
                <a:uLnTx/>
                <a:uFillTx/>
                <a:latin typeface="Times New Roman" pitchFamily="18" charset="0"/>
                <a:ea typeface="+mn-ea"/>
                <a:cs typeface="+mn-cs"/>
              </a:rPr>
              <a:t>Speckes</a:t>
            </a:r>
            <a:r>
              <a:rPr kumimoji="0" lang="en-CA" sz="2800" b="0" i="1" u="none" strike="noStrike" kern="1200" cap="none" spc="0" normalizeH="0" baseline="0" noProof="0" dirty="0" smtClean="0">
                <a:ln>
                  <a:noFill/>
                </a:ln>
                <a:solidFill>
                  <a:schemeClr val="tx1"/>
                </a:solidFill>
                <a:effectLst/>
                <a:uLnTx/>
                <a:uFillTx/>
                <a:latin typeface="Times New Roman" pitchFamily="18" charset="0"/>
                <a:ea typeface="+mn-ea"/>
                <a:cs typeface="+mn-cs"/>
              </a:rPr>
              <a:t> 2001)</a:t>
            </a:r>
            <a:endParaRPr kumimoji="0" lang="en-CA" sz="2800" b="0" i="1" u="none" strike="noStrike" kern="1200" cap="none" spc="0" normalizeH="0" baseline="0" noProof="0" dirty="0">
              <a:ln>
                <a:noFill/>
              </a:ln>
              <a:solidFill>
                <a:schemeClr val="tx1"/>
              </a:solidFill>
              <a:effectLst/>
              <a:uLnTx/>
              <a:uFillTx/>
              <a:latin typeface="Times New Roman" pitchFamily="18" charset="0"/>
              <a:ea typeface="+mn-ea"/>
              <a:cs typeface="+mn-cs"/>
            </a:endParaRPr>
          </a:p>
        </p:txBody>
      </p:sp>
      <p:pic>
        <p:nvPicPr>
          <p:cNvPr id="5" name="Picture 3" descr="H:\Ped_Blake\CHARGE - ALL FOLDERS &amp; FILES\CHARGE Children\Ahorn\Alan horseback riding.jpg"/>
          <p:cNvPicPr>
            <a:picLocks noChangeAspect="1" noChangeArrowheads="1"/>
          </p:cNvPicPr>
          <p:nvPr/>
        </p:nvPicPr>
        <p:blipFill>
          <a:blip r:embed="rId2" cstate="print"/>
          <a:srcRect/>
          <a:stretch>
            <a:fillRect/>
          </a:stretch>
        </p:blipFill>
        <p:spPr bwMode="auto">
          <a:xfrm>
            <a:off x="7239000" y="4191000"/>
            <a:ext cx="1651000" cy="2484738"/>
          </a:xfrm>
          <a:prstGeom prst="rect">
            <a:avLst/>
          </a:prstGeom>
          <a:noFill/>
        </p:spPr>
      </p:pic>
      <p:pic>
        <p:nvPicPr>
          <p:cNvPr id="7" name="Picture 5" descr="H:\Ped_Blake\CHARGE - ALL FOLDERS &amp; FILES\CHARGE Children\charge\chargephotos\Swinging.jpg"/>
          <p:cNvPicPr>
            <a:picLocks noChangeAspect="1" noChangeArrowheads="1"/>
          </p:cNvPicPr>
          <p:nvPr/>
        </p:nvPicPr>
        <p:blipFill>
          <a:blip r:embed="rId3" cstate="print"/>
          <a:srcRect/>
          <a:stretch>
            <a:fillRect/>
          </a:stretch>
        </p:blipFill>
        <p:spPr bwMode="auto">
          <a:xfrm>
            <a:off x="533400" y="4419600"/>
            <a:ext cx="2833877" cy="1905000"/>
          </a:xfrm>
          <a:prstGeom prst="rect">
            <a:avLst/>
          </a:prstGeom>
          <a:noFill/>
        </p:spPr>
      </p:pic>
      <p:sp>
        <p:nvSpPr>
          <p:cNvPr id="6" name="TextBox 5"/>
          <p:cNvSpPr txBox="1"/>
          <p:nvPr/>
        </p:nvSpPr>
        <p:spPr>
          <a:xfrm>
            <a:off x="4114800" y="4602540"/>
            <a:ext cx="2438400" cy="1569660"/>
          </a:xfrm>
          <a:prstGeom prst="rect">
            <a:avLst/>
          </a:prstGeom>
          <a:noFill/>
        </p:spPr>
        <p:txBody>
          <a:bodyPr wrap="square" rtlCol="0">
            <a:spAutoFit/>
          </a:bodyPr>
          <a:lstStyle/>
          <a:p>
            <a:r>
              <a:rPr lang="en-US" sz="2400" dirty="0" smtClean="0"/>
              <a:t>Great for balance but not for Bone Mineral Density (BMD)</a:t>
            </a:r>
            <a:endParaRPr lang="en-US"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28600" y="1676400"/>
            <a:ext cx="5791200" cy="2895600"/>
          </a:xfrm>
          <a:prstGeom prst="rect">
            <a:avLst/>
          </a:prstGeom>
        </p:spPr>
        <p:txBody>
          <a:bodyPr/>
          <a:lstStyle/>
          <a:p>
            <a:pPr marL="457200" marR="0" lvl="0" indent="-4572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Comic Sans MS" pitchFamily="66" charset="0"/>
                <a:ea typeface="+mn-ea"/>
                <a:cs typeface="+mn-cs"/>
              </a:rPr>
              <a:t>Feeding Issues</a:t>
            </a:r>
          </a:p>
          <a:p>
            <a:pPr marL="457200" marR="0" lvl="0" indent="-4572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Comic Sans MS" pitchFamily="66" charset="0"/>
                <a:ea typeface="+mn-ea"/>
                <a:cs typeface="+mn-cs"/>
              </a:rPr>
              <a:t>Severe renal </a:t>
            </a:r>
            <a:r>
              <a:rPr kumimoji="0" lang="en-US" sz="3200" b="0" i="0" u="none" strike="noStrike" kern="1200" cap="none" spc="0" normalizeH="0" baseline="0" noProof="0" dirty="0" err="1" smtClean="0">
                <a:ln>
                  <a:noFill/>
                </a:ln>
                <a:solidFill>
                  <a:schemeClr val="tx1"/>
                </a:solidFill>
                <a:effectLst/>
                <a:uLnTx/>
                <a:uFillTx/>
                <a:latin typeface="Comic Sans MS" pitchFamily="66" charset="0"/>
                <a:ea typeface="+mn-ea"/>
                <a:cs typeface="+mn-cs"/>
              </a:rPr>
              <a:t>hydronephrosis</a:t>
            </a:r>
            <a:endParaRPr kumimoji="0" lang="en-US" sz="3200" b="0" i="0" u="none" strike="noStrike" kern="1200" cap="none" spc="0" normalizeH="0" baseline="0" noProof="0" dirty="0" smtClean="0">
              <a:ln>
                <a:noFill/>
              </a:ln>
              <a:solidFill>
                <a:schemeClr val="tx1"/>
              </a:solidFill>
              <a:effectLst/>
              <a:uLnTx/>
              <a:uFillTx/>
              <a:latin typeface="Comic Sans MS" pitchFamily="66" charset="0"/>
              <a:ea typeface="+mn-ea"/>
              <a:cs typeface="+mn-cs"/>
            </a:endParaRPr>
          </a:p>
          <a:p>
            <a:pPr marL="457200" marR="0" lvl="0" indent="-4572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Comic Sans MS" pitchFamily="66" charset="0"/>
                <a:ea typeface="+mn-ea"/>
                <a:cs typeface="+mn-cs"/>
              </a:rPr>
              <a:t>Abnormal temporal bones</a:t>
            </a:r>
            <a:endParaRPr kumimoji="0" lang="en-US" sz="4000" b="0" i="0" u="none" strike="noStrike" kern="1200" cap="none" spc="0" normalizeH="0" baseline="50000" noProof="0" dirty="0" smtClean="0">
              <a:ln>
                <a:noFill/>
              </a:ln>
              <a:solidFill>
                <a:schemeClr val="tx1"/>
              </a:solidFill>
              <a:effectLst/>
              <a:uLnTx/>
              <a:uFillTx/>
              <a:latin typeface="Comic Sans MS" pitchFamily="66" charset="0"/>
              <a:ea typeface="+mn-ea"/>
              <a:cs typeface="+mn-cs"/>
            </a:endParaRPr>
          </a:p>
        </p:txBody>
      </p:sp>
      <p:sp>
        <p:nvSpPr>
          <p:cNvPr id="4" name="Text Box 5"/>
          <p:cNvSpPr txBox="1">
            <a:spLocks noChangeArrowheads="1"/>
          </p:cNvSpPr>
          <p:nvPr/>
        </p:nvSpPr>
        <p:spPr bwMode="auto">
          <a:xfrm>
            <a:off x="0" y="914400"/>
            <a:ext cx="4038600" cy="519113"/>
          </a:xfrm>
          <a:prstGeom prst="rect">
            <a:avLst/>
          </a:prstGeom>
          <a:noFill/>
          <a:ln w="9525">
            <a:noFill/>
            <a:miter lim="800000"/>
            <a:headEnd/>
            <a:tailEnd/>
          </a:ln>
        </p:spPr>
        <p:txBody>
          <a:bodyPr>
            <a:spAutoFit/>
          </a:bodyPr>
          <a:lstStyle/>
          <a:p>
            <a:pPr>
              <a:spcBef>
                <a:spcPct val="50000"/>
              </a:spcBef>
            </a:pPr>
            <a:r>
              <a:rPr lang="en-US" sz="2800" dirty="0"/>
              <a:t>CASE HISTORY</a:t>
            </a:r>
          </a:p>
        </p:txBody>
      </p:sp>
      <p:sp>
        <p:nvSpPr>
          <p:cNvPr id="5" name="Text Box 6"/>
          <p:cNvSpPr txBox="1">
            <a:spLocks noChangeArrowheads="1"/>
          </p:cNvSpPr>
          <p:nvPr/>
        </p:nvSpPr>
        <p:spPr bwMode="auto">
          <a:xfrm>
            <a:off x="1295400" y="120650"/>
            <a:ext cx="6477000" cy="769441"/>
          </a:xfrm>
          <a:prstGeom prst="rect">
            <a:avLst/>
          </a:prstGeom>
          <a:noFill/>
          <a:ln w="9525">
            <a:noFill/>
            <a:miter lim="800000"/>
            <a:headEnd/>
            <a:tailEnd/>
          </a:ln>
        </p:spPr>
        <p:txBody>
          <a:bodyPr wrap="square">
            <a:spAutoFit/>
          </a:bodyPr>
          <a:lstStyle/>
          <a:p>
            <a:pPr>
              <a:spcBef>
                <a:spcPct val="50000"/>
              </a:spcBef>
            </a:pPr>
            <a:r>
              <a:rPr lang="en-US" sz="4400" dirty="0">
                <a:latin typeface="+mj-lt"/>
              </a:rPr>
              <a:t>Hidden Structural Problems</a:t>
            </a:r>
          </a:p>
        </p:txBody>
      </p:sp>
      <p:pic>
        <p:nvPicPr>
          <p:cNvPr id="7" name="Picture 9" descr="dr"/>
          <p:cNvPicPr>
            <a:picLocks noChangeAspect="1" noChangeArrowheads="1"/>
          </p:cNvPicPr>
          <p:nvPr/>
        </p:nvPicPr>
        <p:blipFill>
          <a:blip r:embed="rId2" cstate="print"/>
          <a:srcRect/>
          <a:stretch>
            <a:fillRect/>
          </a:stretch>
        </p:blipFill>
        <p:spPr bwMode="auto">
          <a:xfrm>
            <a:off x="6096000" y="990600"/>
            <a:ext cx="2590800" cy="3581400"/>
          </a:xfrm>
          <a:prstGeom prst="rect">
            <a:avLst/>
          </a:prstGeom>
          <a:noFill/>
          <a:ln w="9525">
            <a:noFill/>
            <a:miter lim="800000"/>
            <a:headEnd/>
            <a:tailEnd/>
          </a:ln>
        </p:spPr>
      </p:pic>
      <p:sp>
        <p:nvSpPr>
          <p:cNvPr id="8" name="Rectangle 11"/>
          <p:cNvSpPr>
            <a:spLocks noChangeArrowheads="1"/>
          </p:cNvSpPr>
          <p:nvPr/>
        </p:nvSpPr>
        <p:spPr bwMode="auto">
          <a:xfrm>
            <a:off x="457200" y="4191000"/>
            <a:ext cx="8305800" cy="1160463"/>
          </a:xfrm>
          <a:prstGeom prst="rect">
            <a:avLst/>
          </a:prstGeom>
          <a:noFill/>
          <a:ln w="9525">
            <a:noFill/>
            <a:miter lim="800000"/>
            <a:headEnd/>
            <a:tailEnd/>
          </a:ln>
        </p:spPr>
        <p:txBody>
          <a:bodyPr>
            <a:spAutoFit/>
          </a:bodyPr>
          <a:lstStyle/>
          <a:p>
            <a:pPr>
              <a:spcBef>
                <a:spcPct val="50000"/>
              </a:spcBef>
            </a:pPr>
            <a:r>
              <a:rPr lang="en-US" sz="2800" dirty="0"/>
              <a:t>Cochlear transplant 2000</a:t>
            </a:r>
          </a:p>
          <a:p>
            <a:pPr>
              <a:spcBef>
                <a:spcPct val="50000"/>
              </a:spcBef>
            </a:pPr>
            <a:r>
              <a:rPr lang="en-US" sz="2800" dirty="0" err="1"/>
              <a:t>Nissens</a:t>
            </a:r>
            <a:r>
              <a:rPr lang="en-US" sz="2800" dirty="0"/>
              <a:t> </a:t>
            </a:r>
            <a:r>
              <a:rPr lang="en-US" sz="2800" dirty="0" err="1"/>
              <a:t>fundoplication</a:t>
            </a:r>
            <a:r>
              <a:rPr lang="en-US" sz="2800" dirty="0"/>
              <a:t> and tonsillectomy 2001</a:t>
            </a:r>
          </a:p>
        </p:txBody>
      </p:sp>
      <p:sp>
        <p:nvSpPr>
          <p:cNvPr id="9" name="TextBox 8"/>
          <p:cNvSpPr txBox="1"/>
          <p:nvPr/>
        </p:nvSpPr>
        <p:spPr>
          <a:xfrm>
            <a:off x="76200" y="5867400"/>
            <a:ext cx="9144000" cy="830997"/>
          </a:xfrm>
          <a:prstGeom prst="rect">
            <a:avLst/>
          </a:prstGeom>
          <a:noFill/>
        </p:spPr>
        <p:txBody>
          <a:bodyPr wrap="square" rtlCol="0">
            <a:spAutoFit/>
          </a:bodyPr>
          <a:lstStyle/>
          <a:p>
            <a:r>
              <a:rPr lang="en-US" sz="2400" dirty="0" smtClean="0"/>
              <a:t>Blake et al 1998 </a:t>
            </a:r>
            <a:r>
              <a:rPr lang="en-GB" sz="2400" dirty="0" smtClean="0"/>
              <a:t>CHARGE Association - An update and review for the primary Pediatrician. </a:t>
            </a:r>
            <a:endParaRPr lang="en-US" sz="24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txBox="1">
            <a:spLocks noChangeArrowheads="1"/>
          </p:cNvSpPr>
          <p:nvPr/>
        </p:nvSpPr>
        <p:spPr>
          <a:xfrm>
            <a:off x="685800" y="304800"/>
            <a:ext cx="77724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effectLst/>
                <a:uLnTx/>
                <a:uFillTx/>
                <a:latin typeface="Times New Roman" pitchFamily="18" charset="0"/>
                <a:ea typeface="+mj-ea"/>
                <a:cs typeface="+mj-cs"/>
              </a:rPr>
              <a:t>Prevention of Osteoporosis in CHARGE Syndrome</a:t>
            </a:r>
            <a:endParaRPr kumimoji="0" lang="en-US" sz="4400" b="1" i="0" u="none" strike="noStrike" kern="1200" cap="none" spc="0" normalizeH="0" baseline="0" noProof="0" dirty="0">
              <a:ln>
                <a:noFill/>
              </a:ln>
              <a:effectLst/>
              <a:uLnTx/>
              <a:uFillTx/>
              <a:latin typeface="Times New Roman" pitchFamily="18" charset="0"/>
              <a:ea typeface="+mj-ea"/>
              <a:cs typeface="+mj-cs"/>
            </a:endParaRPr>
          </a:p>
        </p:txBody>
      </p:sp>
      <p:sp>
        <p:nvSpPr>
          <p:cNvPr id="3" name="Rectangle 1027"/>
          <p:cNvSpPr txBox="1">
            <a:spLocks noChangeArrowheads="1"/>
          </p:cNvSpPr>
          <p:nvPr/>
        </p:nvSpPr>
        <p:spPr>
          <a:xfrm>
            <a:off x="419100" y="1905000"/>
            <a:ext cx="8305800" cy="4343400"/>
          </a:xfrm>
          <a:prstGeom prst="rect">
            <a:avLst/>
          </a:prstGeom>
        </p:spPr>
        <p:txBody>
          <a:bodyPr/>
          <a:lstStyle/>
          <a:p>
            <a:pPr marL="457200" marR="0" lvl="0" indent="-4572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Adequate diet and exercise*</a:t>
            </a:r>
          </a:p>
          <a:p>
            <a:pPr marL="457200" marR="0" lvl="0" indent="-4572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Regular follow up with an endocrinologist for height, weight and pubertal status</a:t>
            </a:r>
          </a:p>
          <a:p>
            <a:pPr marL="457200" marR="0" lvl="0" indent="-4572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mn-cs"/>
              </a:rPr>
              <a:t>Sex Hormone replacement therapy</a:t>
            </a:r>
          </a:p>
          <a:p>
            <a:pPr marL="8572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Testosterone in boys start at low dosage</a:t>
            </a:r>
          </a:p>
          <a:p>
            <a:pPr marL="8572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Low dosage</a:t>
            </a:r>
            <a:r>
              <a:rPr kumimoji="0" lang="en-US" sz="2800" b="0" i="0" u="none" strike="noStrike" kern="1200" cap="none" spc="0" normalizeH="0" noProof="0" dirty="0" smtClean="0">
                <a:ln>
                  <a:noFill/>
                </a:ln>
                <a:solidFill>
                  <a:schemeClr val="tx1"/>
                </a:solidFill>
                <a:effectLst/>
                <a:uLnTx/>
                <a:uFillTx/>
                <a:latin typeface="Times New Roman" pitchFamily="18" charset="0"/>
                <a:ea typeface="+mn-ea"/>
                <a:cs typeface="+mn-cs"/>
              </a:rPr>
              <a:t> </a:t>
            </a:r>
            <a:r>
              <a:rPr lang="en-US" sz="2800" dirty="0" smtClean="0">
                <a:latin typeface="Times New Roman" pitchFamily="18" charset="0"/>
              </a:rPr>
              <a:t>estrogens</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rPr>
              <a:t> in females </a:t>
            </a:r>
          </a:p>
          <a:p>
            <a:pPr marL="8572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800" dirty="0" smtClean="0">
              <a:latin typeface="Times New Roman" pitchFamily="18" charset="0"/>
            </a:endParaRPr>
          </a:p>
          <a:p>
            <a:pPr marL="857250" marR="0" lvl="1" indent="-857250" algn="l" defTabSz="914400" rtl="0" eaLnBrk="1" fontAlgn="auto" latinLnBrk="0" hangingPunct="1">
              <a:lnSpc>
                <a:spcPct val="100000"/>
              </a:lnSpc>
              <a:spcBef>
                <a:spcPct val="20000"/>
              </a:spcBef>
              <a:spcAft>
                <a:spcPts val="0"/>
              </a:spcAft>
              <a:buClrTx/>
              <a:buSzTx/>
              <a:tabLst/>
              <a:defRPr/>
            </a:pPr>
            <a:r>
              <a:rPr lang="en-US" sz="2800" dirty="0" smtClean="0">
                <a:latin typeface="Times New Roman" pitchFamily="18" charset="0"/>
              </a:rPr>
              <a:t>*Seek physiotherapy, recreational therapy</a:t>
            </a:r>
            <a:endPar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txBox="1">
            <a:spLocks noChangeArrowheads="1"/>
          </p:cNvSpPr>
          <p:nvPr/>
        </p:nvSpPr>
        <p:spPr>
          <a:xfrm>
            <a:off x="685800" y="76200"/>
            <a:ext cx="77724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effectLst/>
                <a:uLnTx/>
                <a:uFillTx/>
                <a:latin typeface="Times New Roman" pitchFamily="18" charset="0"/>
                <a:ea typeface="+mj-ea"/>
                <a:cs typeface="+mj-cs"/>
              </a:rPr>
              <a:t>Osteoporosis Treatment</a:t>
            </a:r>
            <a:endParaRPr kumimoji="0" lang="en-US" sz="4400" b="1" i="0" u="none" strike="noStrike" kern="1200" cap="none" spc="0" normalizeH="0" baseline="0" noProof="0" dirty="0">
              <a:ln>
                <a:noFill/>
              </a:ln>
              <a:effectLst/>
              <a:uLnTx/>
              <a:uFillTx/>
              <a:latin typeface="Times New Roman" pitchFamily="18" charset="0"/>
              <a:ea typeface="+mj-ea"/>
              <a:cs typeface="+mj-cs"/>
            </a:endParaRPr>
          </a:p>
        </p:txBody>
      </p:sp>
      <p:sp>
        <p:nvSpPr>
          <p:cNvPr id="3" name="Rectangle 1027"/>
          <p:cNvSpPr txBox="1">
            <a:spLocks noChangeArrowheads="1"/>
          </p:cNvSpPr>
          <p:nvPr/>
        </p:nvSpPr>
        <p:spPr>
          <a:xfrm>
            <a:off x="685800" y="1371600"/>
            <a:ext cx="8001000" cy="1981200"/>
          </a:xfrm>
          <a:prstGeom prst="rect">
            <a:avLst/>
          </a:prstGeom>
        </p:spPr>
        <p:txBody>
          <a:bodyPr/>
          <a:lstStyle/>
          <a:p>
            <a:pPr marL="457200" marR="0" lvl="0" indent="-4572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0" u="none" strike="noStrike" kern="1200" cap="none" spc="0" normalizeH="0" baseline="0" noProof="0" dirty="0" smtClean="0">
                <a:ln>
                  <a:noFill/>
                </a:ln>
                <a:solidFill>
                  <a:schemeClr val="tx1"/>
                </a:solidFill>
                <a:effectLst/>
                <a:uLnTx/>
                <a:uFillTx/>
                <a:latin typeface="Times New Roman" pitchFamily="18" charset="0"/>
                <a:ea typeface="+mn-ea"/>
                <a:cs typeface="+mn-cs"/>
              </a:rPr>
              <a:t>Recommended</a:t>
            </a:r>
            <a:r>
              <a:rPr kumimoji="0" lang="en-US" sz="3600" b="0" i="0" u="none" strike="noStrike" kern="1200" cap="none" spc="0" normalizeH="0" noProof="0" dirty="0" smtClean="0">
                <a:ln>
                  <a:noFill/>
                </a:ln>
                <a:solidFill>
                  <a:schemeClr val="tx1"/>
                </a:solidFill>
                <a:effectLst/>
                <a:uLnTx/>
                <a:uFillTx/>
                <a:latin typeface="Times New Roman" pitchFamily="18" charset="0"/>
                <a:ea typeface="+mn-ea"/>
                <a:cs typeface="+mn-cs"/>
              </a:rPr>
              <a:t> </a:t>
            </a:r>
            <a:r>
              <a:rPr kumimoji="0" lang="en-US" sz="3600" b="0" i="0" u="none" strike="noStrike" kern="1200" cap="none" spc="0" normalizeH="0" baseline="0" noProof="0" dirty="0" smtClean="0">
                <a:ln>
                  <a:noFill/>
                </a:ln>
                <a:solidFill>
                  <a:schemeClr val="tx1"/>
                </a:solidFill>
                <a:effectLst/>
                <a:uLnTx/>
                <a:uFillTx/>
                <a:latin typeface="Times New Roman" pitchFamily="18" charset="0"/>
                <a:ea typeface="+mn-ea"/>
                <a:cs typeface="+mn-cs"/>
              </a:rPr>
              <a:t>Daily</a:t>
            </a:r>
            <a:r>
              <a:rPr kumimoji="0" lang="en-US" sz="3600" b="0" i="0" u="none" strike="noStrike" kern="1200" cap="none" spc="0" normalizeH="0" noProof="0" dirty="0" smtClean="0">
                <a:ln>
                  <a:noFill/>
                </a:ln>
                <a:solidFill>
                  <a:schemeClr val="tx1"/>
                </a:solidFill>
                <a:effectLst/>
                <a:uLnTx/>
                <a:uFillTx/>
                <a:latin typeface="Times New Roman" pitchFamily="18" charset="0"/>
                <a:ea typeface="+mn-ea"/>
                <a:cs typeface="+mn-cs"/>
              </a:rPr>
              <a:t> </a:t>
            </a:r>
            <a:r>
              <a:rPr lang="en-US" sz="3600" noProof="0" dirty="0" smtClean="0">
                <a:latin typeface="Times New Roman" pitchFamily="18" charset="0"/>
              </a:rPr>
              <a:t>Allowance</a:t>
            </a:r>
            <a:r>
              <a:rPr kumimoji="0" lang="en-US" sz="3600" b="0" i="0" u="none" strike="noStrike" kern="1200" cap="none" spc="0" normalizeH="0" baseline="0" noProof="0" dirty="0" smtClean="0">
                <a:ln>
                  <a:noFill/>
                </a:ln>
                <a:solidFill>
                  <a:schemeClr val="tx1"/>
                </a:solidFill>
                <a:effectLst/>
                <a:uLnTx/>
                <a:uFillTx/>
                <a:latin typeface="Times New Roman" pitchFamily="18" charset="0"/>
                <a:ea typeface="+mn-ea"/>
                <a:cs typeface="+mn-cs"/>
              </a:rPr>
              <a:t> of Calcium 1300 mg</a:t>
            </a:r>
          </a:p>
          <a:p>
            <a:pPr marL="457200" marR="0" lvl="0" indent="-4572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0" u="none" strike="noStrike" kern="1200" cap="none" spc="0" normalizeH="0" baseline="0" noProof="0" dirty="0" smtClean="0">
                <a:ln>
                  <a:noFill/>
                </a:ln>
                <a:solidFill>
                  <a:schemeClr val="tx1"/>
                </a:solidFill>
                <a:effectLst/>
                <a:uLnTx/>
                <a:uFillTx/>
                <a:latin typeface="Times New Roman" pitchFamily="18" charset="0"/>
                <a:ea typeface="+mn-ea"/>
                <a:cs typeface="+mn-cs"/>
              </a:rPr>
              <a:t>800 IU Vitamin D</a:t>
            </a:r>
          </a:p>
          <a:p>
            <a:pPr marL="457200" marR="0" lvl="0" indent="-4572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0" u="none" strike="noStrike" kern="1200" cap="none" spc="0" normalizeH="0" baseline="0" noProof="0" dirty="0" smtClean="0">
                <a:ln>
                  <a:noFill/>
                </a:ln>
                <a:solidFill>
                  <a:schemeClr val="tx1"/>
                </a:solidFill>
                <a:effectLst/>
                <a:uLnTx/>
                <a:uFillTx/>
                <a:latin typeface="Times New Roman" pitchFamily="18" charset="0"/>
                <a:ea typeface="+mn-ea"/>
                <a:cs typeface="+mn-cs"/>
              </a:rPr>
              <a:t>Hormone replacement therapy</a:t>
            </a:r>
            <a:endParaRPr kumimoji="0" lang="en-US" sz="3600" b="0" i="0" u="none" strike="noStrike" kern="1200" cap="none" spc="0" normalizeH="0" baseline="0" noProof="0" dirty="0">
              <a:ln>
                <a:noFill/>
              </a:ln>
              <a:solidFill>
                <a:schemeClr val="tx1"/>
              </a:solidFill>
              <a:effectLst/>
              <a:uLnTx/>
              <a:uFillTx/>
              <a:latin typeface="Times New Roman" pitchFamily="18" charset="0"/>
              <a:ea typeface="+mn-ea"/>
              <a:cs typeface="+mn-cs"/>
            </a:endParaRPr>
          </a:p>
        </p:txBody>
      </p:sp>
      <p:sp>
        <p:nvSpPr>
          <p:cNvPr id="4" name="Rectangle 1028"/>
          <p:cNvSpPr>
            <a:spLocks noChangeArrowheads="1"/>
          </p:cNvSpPr>
          <p:nvPr/>
        </p:nvSpPr>
        <p:spPr bwMode="auto">
          <a:xfrm>
            <a:off x="76200" y="4038600"/>
            <a:ext cx="8839200" cy="2408238"/>
          </a:xfrm>
          <a:prstGeom prst="rect">
            <a:avLst/>
          </a:prstGeom>
          <a:noFill/>
          <a:ln w="9525">
            <a:solidFill>
              <a:srgbClr val="CC99FF"/>
            </a:solidFill>
            <a:miter lim="800000"/>
            <a:headEnd/>
            <a:tailEnd/>
          </a:ln>
          <a:effectLst/>
          <a:scene3d>
            <a:camera prst="legacyObliqueTopRight"/>
            <a:lightRig rig="legacyFlat3" dir="b"/>
          </a:scene3d>
          <a:sp3d extrusionH="430200" prstMaterial="legacyWireframe">
            <a:bevelT w="13500" h="13500" prst="angle"/>
            <a:bevelB w="13500" h="13500" prst="angle"/>
            <a:extrusionClr>
              <a:srgbClr val="CC99FF"/>
            </a:extrusionClr>
          </a:sp3d>
        </p:spPr>
        <p:txBody>
          <a:bodyPr>
            <a:spAutoFit/>
            <a:flatTx/>
          </a:bodyPr>
          <a:lstStyle/>
          <a:p>
            <a:pPr marL="228600">
              <a:spcBef>
                <a:spcPct val="20000"/>
              </a:spcBef>
            </a:pPr>
            <a:r>
              <a:rPr lang="en-US" sz="3600" dirty="0" err="1"/>
              <a:t>Bisphosphonates</a:t>
            </a:r>
            <a:r>
              <a:rPr lang="en-US" sz="3600" dirty="0"/>
              <a:t> and </a:t>
            </a:r>
            <a:r>
              <a:rPr lang="en-US" sz="3600" dirty="0" err="1"/>
              <a:t>raloxifene</a:t>
            </a:r>
            <a:r>
              <a:rPr lang="en-US" sz="3600" dirty="0"/>
              <a:t> are the first line treatment in postmenopausal females… few studies in children </a:t>
            </a:r>
          </a:p>
          <a:p>
            <a:pPr marL="228600">
              <a:spcBef>
                <a:spcPct val="20000"/>
              </a:spcBef>
            </a:pPr>
            <a:endParaRPr lang="en-US" sz="3600" dirty="0"/>
          </a:p>
        </p:txBody>
      </p:sp>
    </p:spTree>
    <p:extLst>
      <p:ext uri="{BB962C8B-B14F-4D97-AF65-F5344CB8AC3E}">
        <p14:creationId xmlns:p14="http://schemas.microsoft.com/office/powerpoint/2010/main" val="26831556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5" name="Picture 4103" descr="D:\DCP03279.JPG"/>
          <p:cNvPicPr>
            <a:picLocks noChangeAspect="1" noChangeArrowheads="1"/>
          </p:cNvPicPr>
          <p:nvPr/>
        </p:nvPicPr>
        <p:blipFill>
          <a:blip r:embed="rId2" cstate="print"/>
          <a:srcRect l="41713"/>
          <a:stretch>
            <a:fillRect/>
          </a:stretch>
        </p:blipFill>
        <p:spPr bwMode="auto">
          <a:xfrm>
            <a:off x="2586038" y="1365250"/>
            <a:ext cx="3971925" cy="5111750"/>
          </a:xfrm>
          <a:prstGeom prst="rect">
            <a:avLst/>
          </a:prstGeom>
          <a:noFill/>
        </p:spPr>
      </p:pic>
      <p:sp>
        <p:nvSpPr>
          <p:cNvPr id="3" name="TextBox 2"/>
          <p:cNvSpPr txBox="1"/>
          <p:nvPr/>
        </p:nvSpPr>
        <p:spPr>
          <a:xfrm>
            <a:off x="1981200" y="381000"/>
            <a:ext cx="5181600" cy="769441"/>
          </a:xfrm>
          <a:prstGeom prst="rect">
            <a:avLst/>
          </a:prstGeom>
          <a:noFill/>
        </p:spPr>
        <p:txBody>
          <a:bodyPr wrap="square" rtlCol="0">
            <a:spAutoFit/>
          </a:bodyPr>
          <a:lstStyle/>
          <a:p>
            <a:r>
              <a:rPr lang="en-US" sz="4400" dirty="0" smtClean="0">
                <a:latin typeface="+mj-lt"/>
              </a:rPr>
              <a:t>Thanks! – Questions?</a:t>
            </a:r>
            <a:endParaRPr lang="en-US" sz="4400" dirty="0">
              <a:latin typeface="+mj-lt"/>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170"/>
          <p:cNvSpPr txBox="1">
            <a:spLocks noChangeArrowheads="1"/>
          </p:cNvSpPr>
          <p:nvPr/>
        </p:nvSpPr>
        <p:spPr>
          <a:xfrm>
            <a:off x="685800" y="228600"/>
            <a:ext cx="7772400" cy="762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4400" b="0" i="0" u="none" strike="noStrike" kern="1200" cap="none" spc="0" normalizeH="0" baseline="0" noProof="0" dirty="0" smtClean="0">
                <a:ln>
                  <a:noFill/>
                </a:ln>
                <a:solidFill>
                  <a:schemeClr val="tx1"/>
                </a:solidFill>
                <a:effectLst/>
                <a:uLnTx/>
                <a:uFillTx/>
                <a:latin typeface="+mj-lt"/>
                <a:ea typeface="+mj-ea"/>
                <a:cs typeface="+mj-cs"/>
              </a:rPr>
              <a:t>Feeding Issues</a:t>
            </a:r>
          </a:p>
        </p:txBody>
      </p:sp>
      <p:sp>
        <p:nvSpPr>
          <p:cNvPr id="3" name="Rectangle 7171"/>
          <p:cNvSpPr txBox="1">
            <a:spLocks noChangeArrowheads="1"/>
          </p:cNvSpPr>
          <p:nvPr/>
        </p:nvSpPr>
        <p:spPr>
          <a:xfrm>
            <a:off x="381000" y="1828800"/>
            <a:ext cx="6019800" cy="2667000"/>
          </a:xfrm>
          <a:prstGeom prst="rect">
            <a:avLst/>
          </a:prstGeom>
        </p:spPr>
        <p:txBody>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CA" sz="2800" b="0" i="0" u="none" strike="noStrike" kern="1200" cap="none" spc="0" normalizeH="0" baseline="0" noProof="0" dirty="0" smtClean="0">
                <a:ln>
                  <a:noFill/>
                </a:ln>
                <a:solidFill>
                  <a:schemeClr val="tx1"/>
                </a:solidFill>
                <a:effectLst/>
                <a:uLnTx/>
                <a:uFillTx/>
                <a:latin typeface="Comic Sans MS" pitchFamily="66" charset="0"/>
                <a:ea typeface="+mn-ea"/>
                <a:cs typeface="+mn-cs"/>
              </a:rPr>
              <a:t>Poor sucking and swallowing</a:t>
            </a: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CA" sz="2800" b="0" i="0" u="none" strike="noStrike" kern="1200" cap="none" spc="0" normalizeH="0" baseline="0" noProof="0" dirty="0" smtClean="0">
              <a:ln>
                <a:noFill/>
              </a:ln>
              <a:solidFill>
                <a:schemeClr val="tx1"/>
              </a:solidFill>
              <a:effectLst/>
              <a:uLnTx/>
              <a:uFillTx/>
              <a:latin typeface="Comic Sans MS" pitchFamily="66" charset="0"/>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CA" sz="2800" b="0" i="0" u="none" strike="noStrike" kern="1200" cap="none" spc="0" normalizeH="0" baseline="0" noProof="0" dirty="0" err="1" smtClean="0">
                <a:ln>
                  <a:noFill/>
                </a:ln>
                <a:solidFill>
                  <a:schemeClr val="tx1"/>
                </a:solidFill>
                <a:effectLst/>
                <a:uLnTx/>
                <a:uFillTx/>
                <a:latin typeface="Comic Sans MS" pitchFamily="66" charset="0"/>
                <a:ea typeface="+mn-ea"/>
                <a:cs typeface="+mn-cs"/>
              </a:rPr>
              <a:t>Velopharyngeal</a:t>
            </a:r>
            <a:r>
              <a:rPr kumimoji="0" lang="en-CA" sz="2800" b="0" i="0" u="none" strike="noStrike" kern="1200" cap="none" spc="0" normalizeH="0" baseline="0" noProof="0" dirty="0" smtClean="0">
                <a:ln>
                  <a:noFill/>
                </a:ln>
                <a:solidFill>
                  <a:schemeClr val="tx1"/>
                </a:solidFill>
                <a:effectLst/>
                <a:uLnTx/>
                <a:uFillTx/>
                <a:latin typeface="Comic Sans MS" pitchFamily="66" charset="0"/>
                <a:ea typeface="+mn-ea"/>
                <a:cs typeface="+mn-cs"/>
              </a:rPr>
              <a:t> in-coordination</a:t>
            </a: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CA" sz="2800" b="0" i="0" u="none" strike="noStrike" kern="1200" cap="none" spc="0" normalizeH="0" baseline="0" noProof="0" dirty="0" smtClean="0">
              <a:ln>
                <a:noFill/>
              </a:ln>
              <a:solidFill>
                <a:schemeClr val="tx1"/>
              </a:solidFill>
              <a:effectLst/>
              <a:uLnTx/>
              <a:uFillTx/>
              <a:latin typeface="Comic Sans MS" pitchFamily="66" charset="0"/>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CA" sz="2800" b="0" i="0" u="none" strike="noStrike" kern="1200" cap="none" spc="0" normalizeH="0" baseline="0" noProof="0" dirty="0" smtClean="0">
                <a:ln>
                  <a:noFill/>
                </a:ln>
                <a:solidFill>
                  <a:schemeClr val="tx1"/>
                </a:solidFill>
                <a:effectLst/>
                <a:uLnTx/>
                <a:uFillTx/>
                <a:latin typeface="Comic Sans MS" pitchFamily="66" charset="0"/>
                <a:ea typeface="+mn-ea"/>
                <a:cs typeface="+mn-cs"/>
              </a:rPr>
              <a:t>Gastroesophageal Reflux (GER)</a:t>
            </a:r>
          </a:p>
        </p:txBody>
      </p:sp>
      <p:pic>
        <p:nvPicPr>
          <p:cNvPr id="4" name="Picture 1029" descr="Copy of DSC_0005"/>
          <p:cNvPicPr>
            <a:picLocks noChangeAspect="1" noChangeArrowheads="1"/>
          </p:cNvPicPr>
          <p:nvPr/>
        </p:nvPicPr>
        <p:blipFill>
          <a:blip r:embed="rId2" cstate="print"/>
          <a:srcRect/>
          <a:stretch>
            <a:fillRect/>
          </a:stretch>
        </p:blipFill>
        <p:spPr bwMode="auto">
          <a:xfrm>
            <a:off x="6248400" y="1828800"/>
            <a:ext cx="2468563" cy="3543300"/>
          </a:xfrm>
          <a:prstGeom prst="rect">
            <a:avLst/>
          </a:prstGeom>
          <a:noFill/>
          <a:ln w="9525">
            <a:noFill/>
            <a:miter lim="800000"/>
            <a:headEnd/>
            <a:tailEnd/>
          </a:ln>
        </p:spPr>
      </p:pic>
      <p:sp>
        <p:nvSpPr>
          <p:cNvPr id="5" name="Text Box 1031"/>
          <p:cNvSpPr txBox="1">
            <a:spLocks noChangeArrowheads="1"/>
          </p:cNvSpPr>
          <p:nvPr/>
        </p:nvSpPr>
        <p:spPr bwMode="auto">
          <a:xfrm>
            <a:off x="190500" y="5789613"/>
            <a:ext cx="8763000" cy="1089529"/>
          </a:xfrm>
          <a:prstGeom prst="rect">
            <a:avLst/>
          </a:prstGeom>
          <a:noFill/>
          <a:ln w="9525">
            <a:noFill/>
            <a:miter lim="800000"/>
            <a:headEnd/>
            <a:tailEnd/>
          </a:ln>
          <a:effectLst>
            <a:prstShdw prst="shdw13" dist="53882" dir="13500000">
              <a:schemeClr val="bg2"/>
            </a:prstShdw>
          </a:effectLst>
        </p:spPr>
        <p:txBody>
          <a:bodyPr>
            <a:spAutoFit/>
          </a:bodyPr>
          <a:lstStyle/>
          <a:p>
            <a:pPr>
              <a:lnSpc>
                <a:spcPct val="90000"/>
              </a:lnSpc>
              <a:spcBef>
                <a:spcPct val="20000"/>
              </a:spcBef>
            </a:pPr>
            <a:r>
              <a:rPr lang="en-US" sz="2400" i="1" dirty="0" err="1"/>
              <a:t>Dobbelsteyn</a:t>
            </a:r>
            <a:r>
              <a:rPr lang="en-US" sz="2400" i="1" dirty="0"/>
              <a:t> C, </a:t>
            </a:r>
            <a:r>
              <a:rPr lang="en-US" sz="2400" b="1" i="1" dirty="0" smtClean="0"/>
              <a:t>Blake KD</a:t>
            </a:r>
            <a:r>
              <a:rPr lang="en-US" sz="2400" i="1" dirty="0" smtClean="0"/>
              <a:t>. </a:t>
            </a:r>
            <a:r>
              <a:rPr lang="en-US" sz="2400" i="1" dirty="0"/>
              <a:t>2005. Early Oral Sensory Experiences and Feeding Development in Children with CHARGE Syndrome: A Report of Five Cases. </a:t>
            </a:r>
            <a:r>
              <a:rPr lang="en-US" sz="2400" i="1" dirty="0" err="1"/>
              <a:t>Dysphagia</a:t>
            </a:r>
            <a:r>
              <a:rPr lang="en-US" sz="2400" i="1" dirty="0"/>
              <a:t>. </a:t>
            </a:r>
            <a:r>
              <a:rPr lang="en-CA" sz="2400" i="1" dirty="0" err="1"/>
              <a:t>Vol</a:t>
            </a:r>
            <a:r>
              <a:rPr lang="en-CA" sz="2400" i="1" dirty="0"/>
              <a:t>   : 89-100.   </a:t>
            </a:r>
            <a:endParaRPr lang="en-US" sz="2400" i="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86836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i="0" u="none" strike="noStrike" kern="1200" cap="none" spc="0" normalizeH="0" baseline="0" noProof="0" dirty="0" smtClean="0">
                <a:ln>
                  <a:noFill/>
                </a:ln>
                <a:effectLst/>
                <a:uLnTx/>
                <a:uFillTx/>
                <a:latin typeface="+mj-lt"/>
                <a:ea typeface="+mj-ea"/>
                <a:cs typeface="+mj-cs"/>
              </a:rPr>
              <a:t>Feeding Question #1</a:t>
            </a:r>
          </a:p>
        </p:txBody>
      </p:sp>
      <p:sp>
        <p:nvSpPr>
          <p:cNvPr id="3" name="Rectangle 3"/>
          <p:cNvSpPr txBox="1">
            <a:spLocks noChangeArrowheads="1"/>
          </p:cNvSpPr>
          <p:nvPr/>
        </p:nvSpPr>
        <p:spPr>
          <a:xfrm>
            <a:off x="457200" y="1295400"/>
            <a:ext cx="8229600" cy="4343400"/>
          </a:xfrm>
          <a:prstGeom prst="rect">
            <a:avLst/>
          </a:prstGeom>
        </p:spPr>
        <p:txBody>
          <a:bodyPr/>
          <a:lstStyle/>
          <a:p>
            <a:pPr lvl="0">
              <a:lnSpc>
                <a:spcPct val="90000"/>
              </a:lnSpc>
              <a:spcBef>
                <a:spcPct val="20000"/>
              </a:spcBef>
              <a:tabLst>
                <a:tab pos="457200" algn="l"/>
              </a:tabLst>
              <a:defRPr/>
            </a:pPr>
            <a:r>
              <a:rPr kumimoji="0" lang="en-US" sz="2800" b="0" i="1" u="none" strike="noStrike" kern="1200" cap="none" spc="0" normalizeH="0" baseline="0" noProof="0" dirty="0" smtClean="0">
                <a:ln>
                  <a:noFill/>
                </a:ln>
                <a:effectLst/>
                <a:uLnTx/>
                <a:uFillTx/>
                <a:latin typeface="Calibri" pitchFamily="34" charset="0"/>
              </a:rPr>
              <a:t>“My 2 year old has been getting more picky and will not eat lumps. We never needed a tube but she’s losing weight</a:t>
            </a:r>
            <a:r>
              <a:rPr kumimoji="0" lang="en-US" sz="2800" b="0" i="1" u="none" strike="noStrike" kern="1200" cap="none" spc="0" normalizeH="0" noProof="0" dirty="0" smtClean="0">
                <a:ln>
                  <a:noFill/>
                </a:ln>
                <a:effectLst/>
                <a:uLnTx/>
                <a:uFillTx/>
                <a:latin typeface="Calibri" pitchFamily="34" charset="0"/>
              </a:rPr>
              <a:t> and now has regular hiccups. She was </a:t>
            </a:r>
            <a:r>
              <a:rPr lang="en-US" sz="2800" i="1" dirty="0" smtClean="0">
                <a:latin typeface="Calibri" pitchFamily="34" charset="0"/>
              </a:rPr>
              <a:t>on ranitidine as an infant but we weaned her off this.”</a:t>
            </a:r>
          </a:p>
          <a:p>
            <a:pPr lvl="0">
              <a:lnSpc>
                <a:spcPct val="90000"/>
              </a:lnSpc>
              <a:spcBef>
                <a:spcPct val="20000"/>
              </a:spcBef>
              <a:tabLst>
                <a:tab pos="457200" algn="l"/>
              </a:tabLst>
              <a:defRPr/>
            </a:pPr>
            <a:endParaRPr kumimoji="0" lang="en-US" sz="2800" b="0" i="0" u="none" strike="noStrike" kern="1200" cap="none" spc="0" normalizeH="0" baseline="0" noProof="0" dirty="0" smtClean="0">
              <a:ln>
                <a:noFill/>
              </a:ln>
              <a:effectLst/>
              <a:uLnTx/>
              <a:uFillTx/>
              <a:latin typeface="Calibri" pitchFamily="34" charset="0"/>
            </a:endParaRPr>
          </a:p>
          <a:p>
            <a:pPr lvl="0">
              <a:lnSpc>
                <a:spcPct val="90000"/>
              </a:lnSpc>
              <a:spcBef>
                <a:spcPct val="20000"/>
              </a:spcBef>
              <a:tabLst>
                <a:tab pos="457200" algn="l"/>
              </a:tabLst>
              <a:defRPr/>
            </a:pPr>
            <a:r>
              <a:rPr lang="en-US" sz="2800" dirty="0" smtClean="0">
                <a:latin typeface="Calibri" pitchFamily="34" charset="0"/>
              </a:rPr>
              <a:t>The family doctor feels that this is just the terrible two’s and not to worry.</a:t>
            </a:r>
            <a:endParaRPr kumimoji="0" lang="en-US" sz="2800" b="0" i="0" u="none" strike="noStrike" kern="1200" cap="none" spc="0" normalizeH="0" baseline="0" noProof="0" dirty="0" smtClean="0">
              <a:ln>
                <a:noFill/>
              </a:ln>
              <a:effectLst/>
              <a:uLnTx/>
              <a:uFillTx/>
              <a:latin typeface="Calibri" pitchFamily="34" charset="0"/>
            </a:endParaRPr>
          </a:p>
          <a:p>
            <a:pPr marL="0" marR="0" lvl="0" indent="0" algn="l" defTabSz="914400" rtl="0" eaLnBrk="1" fontAlgn="auto" latinLnBrk="0" hangingPunct="1">
              <a:lnSpc>
                <a:spcPct val="90000"/>
              </a:lnSpc>
              <a:spcBef>
                <a:spcPct val="20000"/>
              </a:spcBef>
              <a:spcAft>
                <a:spcPts val="0"/>
              </a:spcAft>
              <a:buClrTx/>
              <a:buSzTx/>
              <a:buFont typeface="Arial" pitchFamily="34" charset="0"/>
              <a:buChar char="•"/>
              <a:tabLst>
                <a:tab pos="457200" algn="l"/>
              </a:tabLst>
              <a:defRPr/>
            </a:pPr>
            <a:endParaRPr kumimoji="0" lang="en-US" sz="2800" b="0" i="0" u="none" strike="noStrike" kern="1200" cap="none" spc="0" normalizeH="0" baseline="0" noProof="0" dirty="0" smtClean="0">
              <a:ln>
                <a:noFill/>
              </a:ln>
              <a:effectLst/>
              <a:uLnTx/>
              <a:uFillTx/>
              <a:latin typeface="Calibri" pitchFamily="34" charset="0"/>
            </a:endParaRPr>
          </a:p>
        </p:txBody>
      </p:sp>
      <p:sp>
        <p:nvSpPr>
          <p:cNvPr id="6" name="Text Box 6"/>
          <p:cNvSpPr txBox="1">
            <a:spLocks noChangeArrowheads="1"/>
          </p:cNvSpPr>
          <p:nvPr/>
        </p:nvSpPr>
        <p:spPr bwMode="auto">
          <a:xfrm>
            <a:off x="304800" y="5638800"/>
            <a:ext cx="8610600" cy="1107996"/>
          </a:xfrm>
          <a:prstGeom prst="rect">
            <a:avLst/>
          </a:prstGeom>
          <a:noFill/>
          <a:ln w="9525">
            <a:noFill/>
            <a:miter lim="800000"/>
            <a:headEnd/>
            <a:tailEnd/>
          </a:ln>
          <a:effectLst/>
        </p:spPr>
        <p:txBody>
          <a:bodyPr>
            <a:spAutoFit/>
          </a:bodyPr>
          <a:lstStyle/>
          <a:p>
            <a:pPr lvl="0"/>
            <a:r>
              <a:rPr lang="en-US" sz="2200" dirty="0" smtClean="0"/>
              <a:t>Cindy </a:t>
            </a:r>
            <a:r>
              <a:rPr lang="en-US" sz="2200" dirty="0" err="1" smtClean="0"/>
              <a:t>Dobbelsteyn</a:t>
            </a:r>
            <a:r>
              <a:rPr lang="en-US" sz="2200" dirty="0" smtClean="0"/>
              <a:t>, et al. Feeding Difficulties in Children with CHARGE Syndrome: Prevalence, Risk Factors, and Prognosis. </a:t>
            </a:r>
            <a:r>
              <a:rPr lang="en-US" sz="2200" dirty="0" err="1" smtClean="0"/>
              <a:t>Dysphagia</a:t>
            </a:r>
            <a:r>
              <a:rPr lang="en-US" sz="2200" dirty="0" smtClean="0"/>
              <a:t>. 2008 Vol. 23, No. 2, p. 127</a:t>
            </a:r>
            <a:endParaRPr lang="en-US" sz="22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2328</TotalTime>
  <Words>2520</Words>
  <Application>Microsoft Office PowerPoint</Application>
  <PresentationFormat>On-screen Show (4:3)</PresentationFormat>
  <Paragraphs>464</Paragraphs>
  <Slides>72</Slides>
  <Notes>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72</vt:i4>
      </vt:variant>
    </vt:vector>
  </HeadingPairs>
  <TitlesOfParts>
    <vt:vector size="75" baseType="lpstr">
      <vt:lpstr>Office Theme</vt:lpstr>
      <vt:lpstr>Worksheet</vt:lpstr>
      <vt:lpstr>Bitmap Image</vt:lpstr>
      <vt:lpstr>PowerPoint Presentation</vt:lpstr>
      <vt:lpstr>PowerPoint Presentation</vt:lpstr>
      <vt:lpstr>PowerPoint Presentation</vt:lpstr>
      <vt:lpstr>Objectives</vt:lpstr>
      <vt:lpstr> Let’s Rate Your CHARGEr’s Eating Difficulties Over the Years </vt:lpstr>
      <vt:lpstr>PowerPoint Presentation</vt:lpstr>
      <vt:lpstr>PowerPoint Presentation</vt:lpstr>
      <vt:lpstr>PowerPoint Presentation</vt:lpstr>
      <vt:lpstr>PowerPoint Presentation</vt:lpstr>
      <vt:lpstr>  Treatments for Gastroesophageal Reflux (GER)  </vt:lpstr>
      <vt:lpstr>Discussion From the 11th International Conference Arizona.</vt:lpstr>
      <vt:lpstr>PowerPoint Presentation</vt:lpstr>
      <vt:lpstr>“Hot Dog in 3 Seconds Flat”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Retinal Nerve Coloboma</vt:lpstr>
      <vt:lpstr>Eyes are at Risk With Facial Palsy</vt:lpstr>
      <vt:lpstr>PowerPoint Presentation</vt:lpstr>
      <vt:lpstr>Feeding issues are often severe.</vt:lpstr>
      <vt:lpstr>PowerPoint Presentation</vt:lpstr>
      <vt:lpstr>PowerPoint Presentation</vt:lpstr>
      <vt:lpstr>Mobility &amp; balance in CHARGE has improved with physiotherapy</vt:lpstr>
      <vt:lpstr>PowerPoint Presentation</vt:lpstr>
      <vt:lpstr>PowerPoint Presentation</vt:lpstr>
      <vt:lpstr>PowerPoint Presentation</vt:lpstr>
      <vt:lpstr>PowerPoint Presentation</vt:lpstr>
      <vt:lpstr>PowerPoint Presentation</vt:lpstr>
      <vt:lpstr>Site of Botox Injections</vt:lpstr>
      <vt:lpstr>Botox was Used for Increased Oral Secretions</vt:lpstr>
      <vt:lpstr>PowerPoint Presentation</vt:lpstr>
      <vt:lpstr>PowerPoint Presentation</vt:lpstr>
      <vt:lpstr>PowerPoint Presentation</vt:lpstr>
      <vt:lpstr>Obstructive Sleep Apnea and  Post Operative Airway Events</vt:lpstr>
      <vt:lpstr>Obstructive Sleep Apnea</vt:lpstr>
      <vt:lpstr>Methods</vt:lpstr>
      <vt:lpstr>PowerPoint Presentation</vt:lpstr>
      <vt:lpstr>Results (n = 16)</vt:lpstr>
      <vt:lpstr>Discussion/Conclusions </vt:lpstr>
      <vt:lpstr>Post Operative Airway Events MacKenzie’s Story</vt:lpstr>
      <vt:lpstr>Methodology - 1</vt:lpstr>
      <vt:lpstr>Methodology - 2</vt:lpstr>
      <vt:lpstr>Results</vt:lpstr>
      <vt:lpstr>Single vs Multiple Procedures</vt:lpstr>
      <vt:lpstr>PowerPoint Presentation</vt:lpstr>
      <vt:lpstr>Results</vt:lpstr>
      <vt:lpstr>Discussion </vt:lpstr>
      <vt:lpstr>Discussion </vt:lpstr>
      <vt:lpstr>Conclusion</vt:lpstr>
      <vt:lpstr>Bone Health – Not a Humerous Issue</vt:lpstr>
      <vt:lpstr>Osteoporosis Why do I Need to Worry?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IWK Health Centre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saintl</dc:creator>
  <cp:lastModifiedBy>Josh Fultz</cp:lastModifiedBy>
  <cp:revision>244</cp:revision>
  <dcterms:created xsi:type="dcterms:W3CDTF">2012-02-13T13:40:15Z</dcterms:created>
  <dcterms:modified xsi:type="dcterms:W3CDTF">2013-10-28T12:53:19Z</dcterms:modified>
</cp:coreProperties>
</file>