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0"/>
  </p:notesMasterIdLst>
  <p:sldIdLst>
    <p:sldId id="256" r:id="rId3"/>
    <p:sldId id="257" r:id="rId4"/>
    <p:sldId id="273" r:id="rId5"/>
    <p:sldId id="327" r:id="rId6"/>
    <p:sldId id="321" r:id="rId7"/>
    <p:sldId id="278" r:id="rId8"/>
    <p:sldId id="279" r:id="rId9"/>
    <p:sldId id="280" r:id="rId10"/>
    <p:sldId id="284" r:id="rId11"/>
    <p:sldId id="294" r:id="rId12"/>
    <p:sldId id="328" r:id="rId13"/>
    <p:sldId id="293" r:id="rId14"/>
    <p:sldId id="274" r:id="rId15"/>
    <p:sldId id="275" r:id="rId16"/>
    <p:sldId id="288" r:id="rId17"/>
    <p:sldId id="289" r:id="rId18"/>
    <p:sldId id="329" r:id="rId19"/>
    <p:sldId id="322" r:id="rId20"/>
    <p:sldId id="323" r:id="rId21"/>
    <p:sldId id="324" r:id="rId22"/>
    <p:sldId id="325" r:id="rId23"/>
    <p:sldId id="326" r:id="rId24"/>
    <p:sldId id="330" r:id="rId25"/>
    <p:sldId id="331" r:id="rId26"/>
    <p:sldId id="334" r:id="rId27"/>
    <p:sldId id="335" r:id="rId28"/>
    <p:sldId id="337" r:id="rId29"/>
    <p:sldId id="332" r:id="rId30"/>
    <p:sldId id="338" r:id="rId31"/>
    <p:sldId id="358" r:id="rId32"/>
    <p:sldId id="339" r:id="rId33"/>
    <p:sldId id="342" r:id="rId34"/>
    <p:sldId id="359" r:id="rId35"/>
    <p:sldId id="341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1" r:id="rId44"/>
    <p:sldId id="353" r:id="rId45"/>
    <p:sldId id="354" r:id="rId46"/>
    <p:sldId id="356" r:id="rId47"/>
    <p:sldId id="340" r:id="rId48"/>
    <p:sldId id="32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35F9-CC7C-4A84-928C-8B3264512C88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27E7-CC3D-4B39-ABC7-0C809544F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4BF2D-ABE6-4C18-9648-BC1678962C8E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9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BC7F-DEB2-45BF-9219-D949D7B31C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BC7F-DEB2-45BF-9219-D949D7B31C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17ED0-80E6-45F4-A83B-83707E7D2C7B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C1E79-B0A6-47BD-B59C-945D9D10289D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2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3094-8BCB-454A-93AF-A5392308CC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E165-EB57-4DB2-973A-26FB322153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E165-EB57-4DB2-973A-26FB3221536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2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8FC30-1BD8-4885-9F21-9921336BCA3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8764EA32-AFEF-4E82-B7D3-0A7DF2EBF1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8FC30-1BD8-4885-9F21-9921336BCA3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8764EA32-AFEF-4E82-B7D3-0A7DF2EBF1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3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google.com/url?sa=i&amp;rct=j&amp;q=&amp;esrc=s&amp;source=images&amp;cd=&amp;cad=rja&amp;uact=8&amp;ved=0CAcQjRw&amp;url=http://www.askdoctork.com/how-is-anxiety-treated-in-children-201301104095&amp;ei=HS5JVZ7lHYHAsQXfiYCgAw&amp;bvm=bv.92291466,d.b2w&amp;psig=AFQjCNF6-hIaYyJudXuYZIuprVKOtfepSA&amp;ust=1430945607965686" TargetMode="External"/><Relationship Id="rId7" Type="http://schemas.openxmlformats.org/officeDocument/2006/relationships/hyperlink" Target="http://www.google.com/url?sa=i&amp;rct=j&amp;q=&amp;esrc=s&amp;source=images&amp;cd=&amp;cad=rja&amp;uact=8&amp;ved=0CAcQjRw&amp;url=http://www.mom-psych.com/Articles/Anxiety-and-Depression/Trickle-Down-Anxiety-PR1002.html&amp;ei=Xy5JVYvRJMi5sAW-74DoBQ&amp;bvm=bv.92291466,d.b2w&amp;psig=AFQjCNHyZ-rY8QJmmv0F4WT_oSCC7Bq7Dw&amp;ust=1430945751286522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hyperlink" Target="http://www.google.com/url?sa=i&amp;rct=j&amp;q=&amp;esrc=s&amp;source=images&amp;cd=&amp;cad=rja&amp;uact=8&amp;ved=0CAcQjRw&amp;url=http://www.pediastaff.com/blog/trickle-down-anxiety-study-examines-parental-behaviors-that-create-anxious-children-11530&amp;ei=HS5JVZ7lHYHAsQXfiYCgAw&amp;bvm=bv.92291466,d.b2w&amp;psig=AFQjCNF6-hIaYyJudXuYZIuprVKOtfepSA&amp;ust=1430945607965686" TargetMode="External"/><Relationship Id="rId5" Type="http://schemas.openxmlformats.org/officeDocument/2006/relationships/hyperlink" Target="http://www.google.com/url?sa=i&amp;rct=j&amp;q=&amp;esrc=s&amp;source=images&amp;cd=&amp;cad=rja&amp;uact=8&amp;ved=0CAcQjRw&amp;url=http://www.allpsychologycareers.com/topics/anxiety-children.html&amp;ei=HS5JVZ7lHYHAsQXfiYCgAw&amp;bvm=bv.92291466,d.b2w&amp;psig=AFQjCNF6-hIaYyJudXuYZIuprVKOtfepSA&amp;ust=1430945607965686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www.google.com/url?sa=i&amp;rct=j&amp;q=&amp;esrc=s&amp;source=images&amp;cd=&amp;cad=rja&amp;uact=8&amp;ved=0CAcQjRw&amp;url=http://www.mychildmalaysia.com/topic/1142/Anxiety+in+Young+Children&amp;ei=mVxKVcK-M4TYsAWV9oEI&amp;bvm=bv.92291466,d.b2w&amp;psig=AFQjCNHYfAhvYHiKuskR5jUfUWYfmlMg3A&amp;ust=14310231203390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chsbs.cmich.edu/CHARG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Behavior in CHARGE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S. Hartshorne, Ph.D.</a:t>
            </a:r>
          </a:p>
          <a:p>
            <a:r>
              <a:rPr lang="en-US" dirty="0" smtClean="0"/>
              <a:t>Central Michigan University</a:t>
            </a:r>
            <a:endParaRPr lang="en-US" dirty="0"/>
          </a:p>
        </p:txBody>
      </p:sp>
      <p:pic>
        <p:nvPicPr>
          <p:cNvPr id="4" name="Picture 3" descr="Jacob at peace_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352800"/>
            <a:ext cx="3340662" cy="2274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848600" cy="664797"/>
          </a:xfrm>
        </p:spPr>
        <p:txBody>
          <a:bodyPr/>
          <a:lstStyle/>
          <a:p>
            <a:r>
              <a:rPr lang="en-US" dirty="0" smtClean="0"/>
              <a:t>Check for Pain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875"/>
            <a:ext cx="7391400" cy="2511457"/>
          </a:xfrm>
        </p:spPr>
        <p:txBody>
          <a:bodyPr/>
          <a:lstStyle/>
          <a:p>
            <a:r>
              <a:rPr lang="en-US" dirty="0" smtClean="0"/>
              <a:t>Non-communicating Children’s Pain Checklist – Revised (NCCPC-R) </a:t>
            </a:r>
          </a:p>
          <a:p>
            <a:r>
              <a:rPr lang="en-US" dirty="0" smtClean="0"/>
              <a:t>Pediatric Pain Profile</a:t>
            </a:r>
          </a:p>
          <a:p>
            <a:r>
              <a:rPr lang="en-US" dirty="0" smtClean="0"/>
              <a:t>CHARGE Non-vocal Pain Assessment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3505200"/>
          <a:ext cx="241402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5830114" imgH="7542857" progId="AcroExch.Document.11">
                  <p:embed/>
                </p:oleObj>
              </mc:Choice>
              <mc:Fallback>
                <p:oleObj name="Acrobat Document" r:id="rId3" imgW="5830114" imgH="7542857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5200"/>
                        <a:ext cx="2414023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52600" y="3572269"/>
          <a:ext cx="2362200" cy="305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5" imgW="5830114" imgH="7542857" progId="AcroExch.Document.11">
                  <p:embed/>
                </p:oleObj>
              </mc:Choice>
              <mc:Fallback>
                <p:oleObj name="Acrobat Document" r:id="rId5" imgW="5830114" imgH="7542857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72269"/>
                        <a:ext cx="2362200" cy="3057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514600" y="1676400"/>
            <a:ext cx="4038600" cy="3657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810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SELF-REGULATION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455289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SENSORY ISSUES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ANXIETY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695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Sensory Deficits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693319"/>
          </a:xfrm>
        </p:spPr>
        <p:txBody>
          <a:bodyPr/>
          <a:lstStyle/>
          <a:p>
            <a:pPr eaLnBrk="1" hangingPunct="1"/>
            <a:r>
              <a:rPr lang="en-US" dirty="0" smtClean="0"/>
              <a:t>Hearing – </a:t>
            </a:r>
            <a:r>
              <a:rPr lang="en-US" dirty="0" err="1" smtClean="0"/>
              <a:t>sensorineural</a:t>
            </a:r>
            <a:r>
              <a:rPr lang="en-US" dirty="0" smtClean="0"/>
              <a:t> hearing loss</a:t>
            </a:r>
          </a:p>
          <a:p>
            <a:pPr eaLnBrk="1" hangingPunct="1"/>
            <a:r>
              <a:rPr lang="en-US" dirty="0" smtClean="0"/>
              <a:t>Vision – coloboma</a:t>
            </a:r>
          </a:p>
          <a:p>
            <a:pPr eaLnBrk="1" hangingPunct="1"/>
            <a:r>
              <a:rPr lang="en-US" dirty="0" smtClean="0"/>
              <a:t>Smell – </a:t>
            </a:r>
            <a:r>
              <a:rPr lang="en-US" dirty="0" err="1" smtClean="0"/>
              <a:t>anosmia</a:t>
            </a:r>
            <a:endParaRPr lang="en-US" dirty="0" smtClean="0"/>
          </a:p>
          <a:p>
            <a:pPr eaLnBrk="1" hangingPunct="1"/>
            <a:r>
              <a:rPr lang="en-US" dirty="0" smtClean="0"/>
              <a:t>Taste – prefer strong tastes</a:t>
            </a:r>
          </a:p>
          <a:p>
            <a:pPr eaLnBrk="1" hangingPunct="1"/>
            <a:r>
              <a:rPr lang="en-US" dirty="0" smtClean="0"/>
              <a:t>Tactile – defensiveness</a:t>
            </a:r>
          </a:p>
          <a:p>
            <a:pPr eaLnBrk="1" hangingPunct="1"/>
            <a:r>
              <a:rPr lang="en-US" dirty="0" smtClean="0"/>
              <a:t>Vestibular – balance issues</a:t>
            </a:r>
          </a:p>
          <a:p>
            <a:pPr eaLnBrk="1" hangingPunct="1"/>
            <a:r>
              <a:rPr lang="en-US" dirty="0" smtClean="0"/>
              <a:t>Proprioceptive – awkwardness</a:t>
            </a:r>
          </a:p>
        </p:txBody>
      </p:sp>
      <p:pic>
        <p:nvPicPr>
          <p:cNvPr id="4" name="Picture 3" descr="jmultiedit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351024"/>
            <a:ext cx="2895600" cy="18917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762000"/>
          </a:xfrm>
        </p:spPr>
        <p:txBody>
          <a:bodyPr/>
          <a:lstStyle/>
          <a:p>
            <a:r>
              <a:rPr lang="en-US" dirty="0" smtClean="0"/>
              <a:t>Multi-sensory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3048000"/>
          </a:xfrm>
        </p:spPr>
        <p:txBody>
          <a:bodyPr/>
          <a:lstStyle/>
          <a:p>
            <a:r>
              <a:rPr lang="en-US" dirty="0" smtClean="0"/>
              <a:t>The loss of each sensory system multiplies the impact on the child and the child’s development</a:t>
            </a:r>
          </a:p>
          <a:p>
            <a:r>
              <a:rPr lang="en-US" dirty="0" smtClean="0"/>
              <a:t>Which sense would you be willing to dispense with? </a:t>
            </a:r>
            <a:endParaRPr lang="en-US" dirty="0"/>
          </a:p>
        </p:txBody>
      </p:sp>
      <p:pic>
        <p:nvPicPr>
          <p:cNvPr id="4" name="Picture 3" descr="Senses f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81400"/>
            <a:ext cx="2984500" cy="299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1703207" cy="236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188"/>
            <a:ext cx="8153400" cy="664797"/>
          </a:xfrm>
        </p:spPr>
        <p:txBody>
          <a:bodyPr/>
          <a:lstStyle/>
          <a:p>
            <a:r>
              <a:rPr lang="en-US" dirty="0" smtClean="0"/>
              <a:t>This is normal viewing posture…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3886200" cy="114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5" descr="CHG KQ upside 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22098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 charset="0"/>
              </a:rPr>
              <a:t>…when you have no vestibular sense, upper visual field loss, poor tactile &amp; proprioceptive perception, &amp; low muscle tone.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Sensory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2210862"/>
          </a:xfrm>
        </p:spPr>
        <p:txBody>
          <a:bodyPr>
            <a:noAutofit/>
          </a:bodyPr>
          <a:lstStyle/>
          <a:p>
            <a:r>
              <a:rPr lang="en-US" dirty="0" smtClean="0"/>
              <a:t>Missing, partial, distorted, fragmented information</a:t>
            </a:r>
          </a:p>
          <a:p>
            <a:r>
              <a:rPr lang="en-US" dirty="0" smtClean="0"/>
              <a:t>Over-sensitivity or Under-sensitivity</a:t>
            </a:r>
          </a:p>
          <a:p>
            <a:r>
              <a:rPr lang="en-US" dirty="0" smtClean="0"/>
              <a:t>Processing time may be longer</a:t>
            </a:r>
          </a:p>
          <a:p>
            <a:r>
              <a:rPr lang="en-US" dirty="0" smtClean="0"/>
              <a:t>Confusion &amp; the need for consistency &amp; predictability</a:t>
            </a:r>
          </a:p>
          <a:p>
            <a:r>
              <a:rPr lang="en-US" dirty="0" smtClean="0"/>
              <a:t>Idiosyncratic behaviors &amp; misinterpretation</a:t>
            </a:r>
          </a:p>
          <a:p>
            <a:r>
              <a:rPr lang="en-US" dirty="0" smtClean="0"/>
              <a:t>Movement and postural differences</a:t>
            </a:r>
          </a:p>
          <a:p>
            <a:r>
              <a:rPr lang="en-US" dirty="0" smtClean="0"/>
              <a:t>Communication issues (receptive &amp; expressive)</a:t>
            </a:r>
          </a:p>
          <a:p>
            <a:r>
              <a:rPr lang="en-US" dirty="0" smtClean="0"/>
              <a:t>Developmental delay</a:t>
            </a:r>
          </a:p>
          <a:p>
            <a:r>
              <a:rPr lang="en-US" dirty="0" smtClean="0"/>
              <a:t>Fatigue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64797"/>
          </a:xfrm>
        </p:spPr>
        <p:txBody>
          <a:bodyPr/>
          <a:lstStyle/>
          <a:p>
            <a:r>
              <a:rPr lang="en-US" dirty="0" smtClean="0"/>
              <a:t>When it fails to coordinate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When information does not get into the brain properly</a:t>
            </a:r>
          </a:p>
          <a:p>
            <a:r>
              <a:rPr lang="en-US" dirty="0" smtClean="0"/>
              <a:t>When the brain fails to correctly interpret the information</a:t>
            </a:r>
          </a:p>
          <a:p>
            <a:r>
              <a:rPr lang="en-US" dirty="0" smtClean="0"/>
              <a:t>When the brain cannot sort out information from different sensory systems</a:t>
            </a:r>
          </a:p>
          <a:p>
            <a:r>
              <a:rPr lang="en-US" dirty="0" smtClean="0"/>
              <a:t>When the brain over-reacts or under-reacts to sensory input</a:t>
            </a:r>
          </a:p>
          <a:p>
            <a:r>
              <a:rPr lang="en-US" dirty="0" smtClean="0"/>
              <a:t>THERE IS A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953000"/>
            <a:ext cx="2231893" cy="1676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514600" y="1676400"/>
            <a:ext cx="4038600" cy="3657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810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SELF-REGULATION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SENSORY ISSUES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88034" y="495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ANXIETY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54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1188720"/>
          </a:xfrm>
        </p:spPr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267200"/>
          </a:xfrm>
        </p:spPr>
        <p:txBody>
          <a:bodyPr/>
          <a:lstStyle/>
          <a:p>
            <a:r>
              <a:rPr lang="en-US" dirty="0" smtClean="0"/>
              <a:t>“A feeling of worry, nervousness, or unease, typically about an imminent event or something with an uncertain outcome.”</a:t>
            </a:r>
          </a:p>
          <a:p>
            <a:endParaRPr lang="en-US" dirty="0"/>
          </a:p>
        </p:txBody>
      </p:sp>
      <p:pic>
        <p:nvPicPr>
          <p:cNvPr id="4" name="Picture 3" descr="Anxiety-dis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635" y="2971800"/>
            <a:ext cx="514436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29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anxiety look like in children?</a:t>
            </a:r>
            <a:endParaRPr lang="en-US" dirty="0"/>
          </a:p>
        </p:txBody>
      </p:sp>
      <p:pic>
        <p:nvPicPr>
          <p:cNvPr id="4" name="Content Placeholder 3" descr="anxie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2571750" cy="1781175"/>
          </a:xfrm>
        </p:spPr>
      </p:pic>
      <p:pic>
        <p:nvPicPr>
          <p:cNvPr id="39938" name="Picture 2" descr="http://adkblog.s3.amazonaws.com/wp-content/uploads/2013/01/child-anxiety-011013-300x19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133600"/>
            <a:ext cx="2857500" cy="1895476"/>
          </a:xfrm>
          <a:prstGeom prst="rect">
            <a:avLst/>
          </a:prstGeom>
          <a:noFill/>
        </p:spPr>
      </p:pic>
      <p:pic>
        <p:nvPicPr>
          <p:cNvPr id="39942" name="Picture 6" descr="http://www.allpsychologycareers.com/imagesvr_ce/0001/anxiety-childre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600200"/>
            <a:ext cx="2190750" cy="1504951"/>
          </a:xfrm>
          <a:prstGeom prst="rect">
            <a:avLst/>
          </a:prstGeom>
          <a:noFill/>
        </p:spPr>
      </p:pic>
      <p:pic>
        <p:nvPicPr>
          <p:cNvPr id="39944" name="Picture 8" descr="http://www.mom-psych.com/Images/Childhood-anxiet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429000"/>
            <a:ext cx="2346540" cy="2428876"/>
          </a:xfrm>
          <a:prstGeom prst="rect">
            <a:avLst/>
          </a:prstGeom>
          <a:noFill/>
        </p:spPr>
      </p:pic>
      <p:pic>
        <p:nvPicPr>
          <p:cNvPr id="3" name="Picture 2" descr="http://mychildmalaysia.com/file/Child%20-%20sad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733800"/>
            <a:ext cx="2640986" cy="1752600"/>
          </a:xfrm>
          <a:prstGeom prst="rect">
            <a:avLst/>
          </a:prstGeom>
          <a:noFill/>
        </p:spPr>
      </p:pic>
      <p:pic>
        <p:nvPicPr>
          <p:cNvPr id="39940" name="Picture 4" descr="http://www.pediastaff.com/blog/wp-content/uploads/2012/11/anxious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3962400"/>
            <a:ext cx="309740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783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Essential Understanding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07328"/>
            <a:ext cx="8229600" cy="2412968"/>
          </a:xfrm>
        </p:spPr>
        <p:txBody>
          <a:bodyPr/>
          <a:lstStyle/>
          <a:p>
            <a:pPr eaLnBrk="1" hangingPunct="1"/>
            <a:r>
              <a:rPr lang="en-US" dirty="0" smtClean="0"/>
              <a:t>All behavior has a purpose.</a:t>
            </a:r>
          </a:p>
          <a:p>
            <a:pPr eaLnBrk="1" hangingPunct="1"/>
            <a:r>
              <a:rPr lang="en-US" dirty="0" smtClean="0"/>
              <a:t>All behavior is communication.</a:t>
            </a:r>
          </a:p>
          <a:p>
            <a:pPr eaLnBrk="1" hangingPunct="1"/>
            <a:r>
              <a:rPr lang="en-US" dirty="0" smtClean="0"/>
              <a:t>Once you understand the purpose of the behavior, and recognize what it is telling you, the behavior often makes sense.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3998360" cy="26556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457200"/>
            <a:ext cx="8686800" cy="4267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8800" dirty="0" smtClean="0"/>
              <a:t>	*</a:t>
            </a:r>
            <a:r>
              <a:rPr lang="en-US" sz="9600" b="1" dirty="0" smtClean="0"/>
              <a:t>Pessimism and negative thinking patterns</a:t>
            </a:r>
            <a:br>
              <a:rPr lang="en-US" sz="9600" b="1" dirty="0" smtClean="0"/>
            </a:br>
            <a:r>
              <a:rPr lang="en-US" sz="9600" b="1" dirty="0" smtClean="0">
                <a:solidFill>
                  <a:schemeClr val="accent3"/>
                </a:solidFill>
              </a:rPr>
              <a:t>*Anger, aggression, restlessness, irritability, tantrums, 	defiance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*Constant worry about things that might happen or have 	happened</a:t>
            </a:r>
            <a:br>
              <a:rPr lang="en-US" sz="9600" b="1" dirty="0" smtClean="0"/>
            </a:br>
            <a:r>
              <a:rPr lang="en-US" sz="9600" b="1" dirty="0" smtClean="0"/>
              <a:t>*Crying</a:t>
            </a:r>
            <a:br>
              <a:rPr lang="en-US" sz="9600" b="1" dirty="0" smtClean="0"/>
            </a:br>
            <a:r>
              <a:rPr lang="en-US" sz="9600" b="1" dirty="0" smtClean="0"/>
              <a:t>*Physical complaints such as stomachaches, headaches, 	fatigue </a:t>
            </a:r>
            <a:br>
              <a:rPr lang="en-US" sz="9600" b="1" dirty="0" smtClean="0"/>
            </a:br>
            <a:r>
              <a:rPr lang="en-US" sz="9600" b="1" dirty="0" smtClean="0"/>
              <a:t>*Avoidance behaviors</a:t>
            </a:r>
            <a:br>
              <a:rPr lang="en-US" sz="9600" b="1" dirty="0" smtClean="0"/>
            </a:br>
            <a:r>
              <a:rPr lang="en-US" sz="9600" b="1" dirty="0" smtClean="0"/>
              <a:t>*Sleeping difficulties</a:t>
            </a:r>
            <a:br>
              <a:rPr lang="en-US" sz="9600" b="1" dirty="0" smtClean="0"/>
            </a:br>
            <a:r>
              <a:rPr lang="en-US" sz="9600" b="1" dirty="0" smtClean="0"/>
              <a:t>*Perfectionism</a:t>
            </a:r>
            <a:br>
              <a:rPr lang="en-US" sz="9600" b="1" dirty="0" smtClean="0"/>
            </a:br>
            <a:r>
              <a:rPr lang="en-US" sz="9600" b="1" dirty="0" smtClean="0"/>
              <a:t>*Excessive clinginess and separation anxiety</a:t>
            </a:r>
            <a:br>
              <a:rPr lang="en-US" sz="9600" b="1" dirty="0" smtClean="0"/>
            </a:br>
            <a:r>
              <a:rPr lang="en-US" sz="9600" b="1" dirty="0" smtClean="0"/>
              <a:t>*Procrastination</a:t>
            </a:r>
            <a:br>
              <a:rPr lang="en-US" sz="9600" b="1" dirty="0" smtClean="0"/>
            </a:br>
            <a:r>
              <a:rPr lang="en-US" sz="9600" b="1" dirty="0" smtClean="0"/>
              <a:t>*Poor memory and concentration</a:t>
            </a:r>
            <a:br>
              <a:rPr lang="en-US" sz="9600" b="1" dirty="0" smtClean="0"/>
            </a:br>
            <a:r>
              <a:rPr lang="en-US" sz="9600" b="1" dirty="0" smtClean="0"/>
              <a:t>*Withdrawal from activities and family interactions</a:t>
            </a:r>
            <a:br>
              <a:rPr lang="en-US" sz="9600" b="1" dirty="0" smtClean="0"/>
            </a:br>
            <a:r>
              <a:rPr lang="en-US" sz="9600" b="1" dirty="0" smtClean="0"/>
              <a:t>*Eating disturbances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096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http://www.kathyeugster.com/articles/article004.htm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3730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difficulty is that the same behavior can reflect different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64125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Sleep problems</a:t>
            </a:r>
          </a:p>
          <a:p>
            <a:pPr lvl="1"/>
            <a:r>
              <a:rPr lang="en-US" sz="5100" dirty="0" smtClean="0"/>
              <a:t>Pain</a:t>
            </a:r>
          </a:p>
          <a:p>
            <a:pPr lvl="1"/>
            <a:r>
              <a:rPr lang="en-US" sz="5100" dirty="0" smtClean="0"/>
              <a:t>Circadian rhythm and melatonin problems</a:t>
            </a:r>
          </a:p>
          <a:p>
            <a:pPr lvl="1"/>
            <a:r>
              <a:rPr lang="en-US" sz="5100" dirty="0" smtClean="0"/>
              <a:t>Self-regulation issues</a:t>
            </a:r>
          </a:p>
          <a:p>
            <a:pPr lvl="1"/>
            <a:r>
              <a:rPr lang="en-US" sz="5100" dirty="0" smtClean="0">
                <a:solidFill>
                  <a:schemeClr val="accent1"/>
                </a:solidFill>
              </a:rPr>
              <a:t>Anxiety</a:t>
            </a:r>
          </a:p>
          <a:p>
            <a:r>
              <a:rPr lang="en-US" sz="5100" dirty="0" smtClean="0"/>
              <a:t>Tantrums</a:t>
            </a:r>
          </a:p>
          <a:p>
            <a:pPr lvl="1"/>
            <a:r>
              <a:rPr lang="en-US" sz="5100" dirty="0" smtClean="0"/>
              <a:t>General complaints</a:t>
            </a:r>
          </a:p>
          <a:p>
            <a:pPr lvl="1"/>
            <a:r>
              <a:rPr lang="en-US" sz="5100" dirty="0" smtClean="0"/>
              <a:t>Frustration and Anger</a:t>
            </a:r>
          </a:p>
          <a:p>
            <a:pPr lvl="1"/>
            <a:r>
              <a:rPr lang="en-US" sz="5100" dirty="0" smtClean="0"/>
              <a:t>Pain</a:t>
            </a:r>
          </a:p>
          <a:p>
            <a:pPr lvl="1"/>
            <a:r>
              <a:rPr lang="en-US" sz="5100" dirty="0" smtClean="0">
                <a:solidFill>
                  <a:schemeClr val="accent1"/>
                </a:solidFill>
              </a:rPr>
              <a:t>Anxiety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tan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3867981" cy="25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57518"/>
            <a:ext cx="7543800" cy="609282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Things to be anxious about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3600450" cy="4271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Novelty</a:t>
            </a:r>
          </a:p>
          <a:p>
            <a:r>
              <a:rPr lang="en-US" sz="2800" b="1" dirty="0" smtClean="0"/>
              <a:t>Predictability</a:t>
            </a:r>
          </a:p>
          <a:p>
            <a:r>
              <a:rPr lang="en-US" sz="2800" b="1" dirty="0" smtClean="0"/>
              <a:t>Event uncertainty</a:t>
            </a:r>
          </a:p>
          <a:p>
            <a:r>
              <a:rPr lang="en-US" sz="2800" b="1" dirty="0" smtClean="0"/>
              <a:t>Imminence</a:t>
            </a:r>
            <a:endParaRPr lang="en-US" sz="2800" b="1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3600450" cy="3276600"/>
          </a:xfrm>
        </p:spPr>
        <p:txBody>
          <a:bodyPr/>
          <a:lstStyle/>
          <a:p>
            <a:r>
              <a:rPr lang="en-US" sz="2800" b="1" dirty="0" smtClean="0"/>
              <a:t>Duration</a:t>
            </a:r>
          </a:p>
          <a:p>
            <a:r>
              <a:rPr lang="en-US" sz="2800" b="1" dirty="0" smtClean="0"/>
              <a:t>Temporal uncertainty</a:t>
            </a:r>
          </a:p>
          <a:p>
            <a:r>
              <a:rPr lang="en-US" sz="2800" b="1" dirty="0" smtClean="0"/>
              <a:t>Ambiguity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6866" name="Picture 2" descr="social_anxiety.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3429000" cy="228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440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403566" y="1658499"/>
            <a:ext cx="4038600" cy="3657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05100" y="3733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SELF-REGULATION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SENSORY ISSUES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ANXIETY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842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Self-Regulation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2088" y="21336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primarily voluntary regulation      of cognition, behavior, emotion </a:t>
            </a:r>
          </a:p>
          <a:p>
            <a:pPr algn="ctr"/>
            <a:r>
              <a:rPr lang="en-US" sz="4400" dirty="0" smtClean="0"/>
              <a:t>and physiological states for the purpose of goal-directed actions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029200"/>
            <a:ext cx="65532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But it needs to be developed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and learned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34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Two ends of the spectrum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Totally regulated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Completely </a:t>
            </a:r>
            <a:r>
              <a:rPr lang="en-US" dirty="0" err="1" smtClean="0"/>
              <a:t>dysregulated</a:t>
            </a:r>
            <a:endParaRPr lang="en-US" dirty="0"/>
          </a:p>
        </p:txBody>
      </p:sp>
      <p:pic>
        <p:nvPicPr>
          <p:cNvPr id="4" name="Picture 3" descr="MessyKit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4724400"/>
            <a:ext cx="2641600" cy="1981200"/>
          </a:xfrm>
          <a:prstGeom prst="rect">
            <a:avLst/>
          </a:prstGeom>
        </p:spPr>
      </p:pic>
      <p:pic>
        <p:nvPicPr>
          <p:cNvPr id="5" name="Picture 4" descr="neat kitch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170872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4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0"/>
            <a:ext cx="373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Self-Regulation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Cognitive</a:t>
            </a:r>
          </a:p>
          <a:p>
            <a:pPr algn="ctr"/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2286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</a:t>
            </a:r>
          </a:p>
          <a:p>
            <a:pPr algn="ctr"/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22860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</a:t>
            </a:r>
          </a:p>
          <a:p>
            <a:pPr algn="ctr"/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2286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Physiological</a:t>
            </a:r>
          </a:p>
          <a:p>
            <a:pPr algn="ctr"/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4191000"/>
            <a:ext cx="4191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Underlying Mechanisms</a:t>
            </a:r>
          </a:p>
          <a:p>
            <a:pPr algn="ctr"/>
            <a:r>
              <a:rPr lang="en-US" dirty="0" smtClean="0"/>
              <a:t>Genetic, Somatic, Neurological, Sensory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371600" y="1447800"/>
            <a:ext cx="15240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162300" y="1790700"/>
            <a:ext cx="762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067300" y="16383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1447800"/>
            <a:ext cx="14478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71600" y="3048000"/>
            <a:ext cx="22098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429000" y="3200400"/>
            <a:ext cx="10668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953000" y="3352800"/>
            <a:ext cx="10668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172200" y="3048000"/>
            <a:ext cx="16764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Jude Nicholas and Tim Hartshorne,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2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Self-regulation scale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583" y="1219200"/>
            <a:ext cx="83820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 have a hard time paying attention and my mind tends to wander.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When I really need to pay attention I can focus my mind.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 can readily prioritize the things I need to get done in a 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 become overwhelmed when faced with too many things to take care of.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 get upset a lot and cannot find any way to get rid of those feelings.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When I really need to control my feelings I can do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When there is nothing going on I have to create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When I am in a noisy crowd I have to find a way to leave.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5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9616"/>
            <a:ext cx="8991600" cy="5358384"/>
          </a:xfrm>
        </p:spPr>
        <p:txBody>
          <a:bodyPr/>
          <a:lstStyle/>
          <a:p>
            <a:r>
              <a:rPr lang="en-US" dirty="0" smtClean="0"/>
              <a:t>Managing the threshold of arousal</a:t>
            </a:r>
          </a:p>
          <a:p>
            <a:r>
              <a:rPr lang="en-US" dirty="0" smtClean="0"/>
              <a:t>Processes of self-control</a:t>
            </a:r>
          </a:p>
          <a:p>
            <a:r>
              <a:rPr lang="en-US" dirty="0" smtClean="0"/>
              <a:t>Both suppresses and encourages; inhibits and promotes</a:t>
            </a:r>
          </a:p>
          <a:p>
            <a:r>
              <a:rPr lang="en-US" dirty="0" smtClean="0"/>
              <a:t>Supports homeostasis of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Critical to development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Self-Regulation</a:t>
            </a:r>
            <a:endParaRPr lang="en-US" dirty="0"/>
          </a:p>
        </p:txBody>
      </p:sp>
      <p:pic>
        <p:nvPicPr>
          <p:cNvPr id="4" name="Picture 3" descr="011_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5814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398"/>
          </a:xfrm>
        </p:spPr>
        <p:txBody>
          <a:bodyPr/>
          <a:lstStyle/>
          <a:p>
            <a:r>
              <a:rPr lang="en-US" sz="4400" dirty="0" smtClean="0"/>
              <a:t>Self-regulation problems in CHARGE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229600" cy="50593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Rapid changes in arousal levels</a:t>
            </a:r>
          </a:p>
          <a:p>
            <a:r>
              <a:rPr lang="en-US" dirty="0" smtClean="0"/>
              <a:t>Melt downs</a:t>
            </a:r>
          </a:p>
          <a:p>
            <a:r>
              <a:rPr lang="en-US" dirty="0" smtClean="0"/>
              <a:t>Unfocused behavior</a:t>
            </a:r>
          </a:p>
          <a:p>
            <a:r>
              <a:rPr lang="en-US" dirty="0" smtClean="0"/>
              <a:t>Diagnoses</a:t>
            </a:r>
          </a:p>
          <a:p>
            <a:pPr lvl="1"/>
            <a:r>
              <a:rPr lang="en-US" sz="2000" dirty="0" smtClean="0"/>
              <a:t>OCD – a way to reduce stimulation and exercise control</a:t>
            </a:r>
          </a:p>
          <a:p>
            <a:pPr lvl="1"/>
            <a:r>
              <a:rPr lang="en-US" sz="2000" dirty="0" smtClean="0"/>
              <a:t>ADHD – a problem with regulating sensory and behavioral stimulation and focusing on a goal</a:t>
            </a:r>
          </a:p>
          <a:p>
            <a:pPr lvl="1"/>
            <a:r>
              <a:rPr lang="en-US" sz="2000" dirty="0" smtClean="0"/>
              <a:t>Tic disorder – a stress response to lack of control over environment</a:t>
            </a:r>
          </a:p>
          <a:p>
            <a:pPr lvl="1"/>
            <a:r>
              <a:rPr lang="en-US" sz="2000" dirty="0" smtClean="0"/>
              <a:t>Autistic-like behavior – the failure of regulation strategies, and the adoption of dysregulated behavior</a:t>
            </a:r>
          </a:p>
          <a:p>
            <a:r>
              <a:rPr lang="en-US" dirty="0" smtClean="0"/>
              <a:t>Is it </a:t>
            </a:r>
            <a:r>
              <a:rPr lang="en-US" dirty="0" smtClean="0">
                <a:solidFill>
                  <a:schemeClr val="accent5"/>
                </a:solidFill>
              </a:rPr>
              <a:t>PAIN</a:t>
            </a:r>
            <a:r>
              <a:rPr lang="en-US" dirty="0" smtClean="0"/>
              <a:t>, is it </a:t>
            </a:r>
            <a:r>
              <a:rPr lang="en-US" dirty="0" smtClean="0">
                <a:solidFill>
                  <a:schemeClr val="accent5"/>
                </a:solidFill>
              </a:rPr>
              <a:t>SENSORY</a:t>
            </a:r>
            <a:r>
              <a:rPr lang="en-US" dirty="0" smtClean="0"/>
              <a:t>, is it </a:t>
            </a:r>
            <a:r>
              <a:rPr lang="en-US" dirty="0" smtClean="0">
                <a:solidFill>
                  <a:schemeClr val="accent5"/>
                </a:solidFill>
              </a:rPr>
              <a:t>ANXIETY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97933"/>
            <a:ext cx="8839200" cy="762000"/>
          </a:xfrm>
        </p:spPr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514600" y="1676400"/>
            <a:ext cx="4038600" cy="3657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810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SELF-REGULATION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SENSORY ISSUES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59731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ANXIETY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664797"/>
          </a:xfrm>
        </p:spPr>
        <p:txBody>
          <a:bodyPr/>
          <a:lstStyle/>
          <a:p>
            <a:r>
              <a:rPr lang="en-US" dirty="0" smtClean="0"/>
              <a:t>Self-regulation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524000"/>
            <a:ext cx="8382000" cy="3693319"/>
          </a:xfrm>
        </p:spPr>
        <p:txBody>
          <a:bodyPr/>
          <a:lstStyle/>
          <a:p>
            <a:r>
              <a:rPr lang="en-US" dirty="0" smtClean="0"/>
              <a:t>Pain anxiety and pain catastrophizing</a:t>
            </a:r>
          </a:p>
          <a:p>
            <a:r>
              <a:rPr lang="en-US" dirty="0" smtClean="0"/>
              <a:t>Tension, distress, nervousness, irritability</a:t>
            </a:r>
          </a:p>
          <a:p>
            <a:r>
              <a:rPr lang="en-US" dirty="0" smtClean="0"/>
              <a:t>The role of stress</a:t>
            </a:r>
          </a:p>
          <a:p>
            <a:endParaRPr lang="en-US" dirty="0"/>
          </a:p>
          <a:p>
            <a:r>
              <a:rPr lang="en-US" dirty="0" smtClean="0"/>
              <a:t>Changing one’s thoughts and expectations</a:t>
            </a:r>
          </a:p>
          <a:p>
            <a:r>
              <a:rPr lang="en-US" dirty="0" smtClean="0"/>
              <a:t>Meditation</a:t>
            </a:r>
          </a:p>
          <a:p>
            <a:r>
              <a:rPr lang="en-US" dirty="0" smtClean="0"/>
              <a:t>Distraction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81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4596"/>
            <a:ext cx="8382000" cy="1329595"/>
          </a:xfrm>
        </p:spPr>
        <p:txBody>
          <a:bodyPr/>
          <a:lstStyle/>
          <a:p>
            <a:r>
              <a:rPr lang="en-US" dirty="0" smtClean="0"/>
              <a:t>This is self-regulation of sensory systems</a:t>
            </a:r>
            <a:endParaRPr lang="en-US" dirty="0"/>
          </a:p>
        </p:txBody>
      </p:sp>
      <p:pic>
        <p:nvPicPr>
          <p:cNvPr id="5" name="Picture 4" descr="Jessica's Home Pictures 9 2007- 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5257800" cy="3943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57715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163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waking up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2210862"/>
          </a:xfrm>
        </p:spPr>
        <p:txBody>
          <a:bodyPr/>
          <a:lstStyle/>
          <a:p>
            <a:r>
              <a:rPr lang="en-US" dirty="0" smtClean="0"/>
              <a:t>No idea what time it is</a:t>
            </a:r>
          </a:p>
          <a:p>
            <a:r>
              <a:rPr lang="en-US" dirty="0" smtClean="0"/>
              <a:t>No idea of what will happen today</a:t>
            </a:r>
          </a:p>
          <a:p>
            <a:r>
              <a:rPr lang="en-US" dirty="0" smtClean="0"/>
              <a:t>No idea how soon something might happen</a:t>
            </a:r>
          </a:p>
          <a:p>
            <a:r>
              <a:rPr lang="en-US" dirty="0" smtClean="0"/>
              <a:t>No idea of the expectations for what will happen</a:t>
            </a:r>
          </a:p>
          <a:p>
            <a:r>
              <a:rPr lang="en-US" dirty="0" smtClean="0"/>
              <a:t>Problems detecting the true passage of time</a:t>
            </a:r>
          </a:p>
          <a:p>
            <a:pPr lvl="1"/>
            <a:r>
              <a:rPr lang="en-US" dirty="0" smtClean="0"/>
              <a:t>“Today the minutes seem like hours, the hours go so slowly, and still the sky is light.”</a:t>
            </a:r>
          </a:p>
          <a:p>
            <a:r>
              <a:rPr lang="en-US" dirty="0" smtClean="0"/>
              <a:t>Will I like it?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531" y="5638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ANXIETY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45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with self-regulation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91150"/>
          </a:xfrm>
        </p:spPr>
        <p:txBody>
          <a:bodyPr/>
          <a:lstStyle/>
          <a:p>
            <a:r>
              <a:rPr lang="en-US" dirty="0" smtClean="0"/>
              <a:t>Making life more regulated</a:t>
            </a:r>
          </a:p>
          <a:p>
            <a:pPr lvl="1"/>
            <a:r>
              <a:rPr lang="en-US" dirty="0" smtClean="0"/>
              <a:t>Routine</a:t>
            </a:r>
          </a:p>
          <a:p>
            <a:pPr lvl="1"/>
            <a:r>
              <a:rPr lang="en-US" dirty="0" smtClean="0"/>
              <a:t>Predictability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4426178" cy="47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when you got up this morning</a:t>
            </a:r>
          </a:p>
          <a:p>
            <a:pPr lvl="1"/>
            <a:r>
              <a:rPr lang="en-US" dirty="0" smtClean="0"/>
              <a:t>Your plan for the day</a:t>
            </a:r>
          </a:p>
          <a:p>
            <a:r>
              <a:rPr lang="en-US" dirty="0" smtClean="0"/>
              <a:t>To when you get home this evening</a:t>
            </a:r>
          </a:p>
          <a:p>
            <a:pPr lvl="1"/>
            <a:r>
              <a:rPr lang="en-US" dirty="0" smtClean="0"/>
              <a:t>Future plans</a:t>
            </a:r>
          </a:p>
          <a:p>
            <a:r>
              <a:rPr lang="en-US" dirty="0" smtClean="0"/>
              <a:t>Reflecting back on the day</a:t>
            </a:r>
          </a:p>
          <a:p>
            <a:pPr lvl="1"/>
            <a:r>
              <a:rPr lang="en-US" dirty="0" smtClean="0"/>
              <a:t>“Wow, the presentations were great!”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so much of what we talk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7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 a calendar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210862"/>
          </a:xfrm>
        </p:spPr>
        <p:txBody>
          <a:bodyPr/>
          <a:lstStyle/>
          <a:p>
            <a:r>
              <a:rPr lang="en-US" dirty="0" smtClean="0"/>
              <a:t>The child needs to have a communication system of some kind and a plan for its development</a:t>
            </a:r>
          </a:p>
          <a:p>
            <a:pPr lvl="1"/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Signs</a:t>
            </a:r>
          </a:p>
          <a:p>
            <a:pPr lvl="1"/>
            <a:r>
              <a:rPr lang="en-US" dirty="0" smtClean="0"/>
              <a:t>Words</a:t>
            </a:r>
          </a:p>
          <a:p>
            <a:r>
              <a:rPr lang="en-US" dirty="0" smtClean="0"/>
              <a:t>Activity routines must be in place</a:t>
            </a:r>
          </a:p>
          <a:p>
            <a:pPr lvl="1"/>
            <a:r>
              <a:rPr lang="en-US" dirty="0" smtClean="0"/>
              <a:t>A calendar makes things more predictable</a:t>
            </a:r>
          </a:p>
          <a:p>
            <a:pPr lvl="1"/>
            <a:r>
              <a:rPr lang="en-US" dirty="0" smtClean="0"/>
              <a:t>So you have to have a predictable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27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anticipation-1231-hover.jpg" descr="/Users/davidbrown/Desktop/anticipation-1231-hove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-10609" r="-10609"/>
          <a:stretch>
            <a:fillRect/>
          </a:stretch>
        </p:blipFill>
        <p:spPr>
          <a:xfrm>
            <a:off x="0" y="9906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43028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an anticipation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378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distinctive baskets</a:t>
            </a:r>
          </a:p>
          <a:p>
            <a:r>
              <a:rPr lang="en-US" dirty="0" smtClean="0"/>
              <a:t>One has an object that represents an activity</a:t>
            </a:r>
          </a:p>
          <a:p>
            <a:r>
              <a:rPr lang="en-US" dirty="0" smtClean="0"/>
              <a:t>The other is the finish basket where the object will be placed once the activity is done.</a:t>
            </a:r>
          </a:p>
          <a:p>
            <a:r>
              <a:rPr lang="en-US" dirty="0" smtClean="0"/>
              <a:t>The object may represent “free play time.”  </a:t>
            </a:r>
          </a:p>
          <a:p>
            <a:r>
              <a:rPr lang="en-US" dirty="0" smtClean="0"/>
              <a:t>When the child feels the object, the child knows it is time to go into the play room and do whatever he or she wishes.</a:t>
            </a:r>
          </a:p>
          <a:p>
            <a:r>
              <a:rPr lang="en-US" dirty="0" smtClean="0"/>
              <a:t>When play time is over, the object will be put in the finish basket by the child.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47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188720"/>
          </a:xfrm>
        </p:spPr>
        <p:txBody>
          <a:bodyPr/>
          <a:lstStyle/>
          <a:p>
            <a:r>
              <a:rPr lang="en-US" dirty="0" smtClean="0"/>
              <a:t>A bit more sophisticated</a:t>
            </a:r>
            <a:endParaRPr lang="en-US" dirty="0"/>
          </a:p>
        </p:txBody>
      </p:sp>
      <p:pic>
        <p:nvPicPr>
          <p:cNvPr id="33795" name="Sequencing-Box.jpg" descr="/Users/davidbrown/Desktop/Sequencing-Box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-17688" b="-17688"/>
          <a:stretch>
            <a:fillRect/>
          </a:stretch>
        </p:blipFill>
        <p:spPr>
          <a:xfrm>
            <a:off x="0" y="914400"/>
            <a:ext cx="9144000" cy="5257800"/>
          </a:xfrm>
        </p:spPr>
      </p:pic>
      <p:sp>
        <p:nvSpPr>
          <p:cNvPr id="4" name="TextBox 3"/>
          <p:cNvSpPr txBox="1"/>
          <p:nvPr/>
        </p:nvSpPr>
        <p:spPr>
          <a:xfrm>
            <a:off x="1066800" y="6172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simple daily calendar.  It shows a sequence of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60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609282"/>
          </a:xfrm>
        </p:spPr>
        <p:txBody>
          <a:bodyPr/>
          <a:lstStyle/>
          <a:p>
            <a:r>
              <a:rPr lang="en-US" dirty="0" smtClean="0"/>
              <a:t>Shift planning</a:t>
            </a:r>
            <a:endParaRPr lang="en-US" dirty="0"/>
          </a:p>
        </p:txBody>
      </p:sp>
      <p:pic>
        <p:nvPicPr>
          <p:cNvPr id="4" name="Picture 3" descr="DSCN3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5255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7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514600" y="1676400"/>
            <a:ext cx="4038600" cy="3657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0" y="10300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810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SELF-REGULATION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SENSORY ISSUES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ANXIETY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749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685482"/>
          </a:xfrm>
        </p:spPr>
        <p:txBody>
          <a:bodyPr/>
          <a:lstStyle/>
          <a:p>
            <a:r>
              <a:rPr lang="en-US" dirty="0" smtClean="0"/>
              <a:t>Finished</a:t>
            </a:r>
            <a:endParaRPr lang="en-US" dirty="0"/>
          </a:p>
        </p:txBody>
      </p:sp>
      <p:pic>
        <p:nvPicPr>
          <p:cNvPr id="3" name="Picture 2" descr="DSCN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335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2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761682"/>
          </a:xfrm>
        </p:spPr>
        <p:txBody>
          <a:bodyPr/>
          <a:lstStyle/>
          <a:p>
            <a:r>
              <a:rPr lang="en-US" dirty="0" smtClean="0"/>
              <a:t>Predicting the week</a:t>
            </a:r>
            <a:endParaRPr lang="en-US" dirty="0"/>
          </a:p>
        </p:txBody>
      </p:sp>
      <p:pic>
        <p:nvPicPr>
          <p:cNvPr id="3" name="Picture 2" descr="DSCN3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905" y="1524000"/>
            <a:ext cx="68178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1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914082"/>
          </a:xfrm>
        </p:spPr>
        <p:txBody>
          <a:bodyPr/>
          <a:lstStyle/>
          <a:p>
            <a:r>
              <a:rPr lang="en-US" dirty="0" smtClean="0"/>
              <a:t>Activity routines</a:t>
            </a:r>
            <a:endParaRPr lang="en-US" dirty="0"/>
          </a:p>
        </p:txBody>
      </p:sp>
      <p:pic>
        <p:nvPicPr>
          <p:cNvPr id="3" name="Picture 2" descr="DSCN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210862"/>
          </a:xfrm>
        </p:spPr>
        <p:txBody>
          <a:bodyPr/>
          <a:lstStyle/>
          <a:p>
            <a:r>
              <a:rPr lang="en-US" dirty="0" smtClean="0"/>
              <a:t>There will always be unanticipated changes in routine</a:t>
            </a:r>
          </a:p>
          <a:p>
            <a:r>
              <a:rPr lang="en-US" dirty="0" smtClean="0"/>
              <a:t>In advance you can</a:t>
            </a:r>
          </a:p>
          <a:p>
            <a:pPr lvl="1"/>
            <a:r>
              <a:rPr lang="en-US" dirty="0" smtClean="0"/>
              <a:t>Read a social story about the upcoming change</a:t>
            </a:r>
          </a:p>
          <a:p>
            <a:pPr lvl="1"/>
            <a:r>
              <a:rPr lang="en-US" dirty="0" smtClean="0"/>
              <a:t>Adjust the calendar to reflect the change</a:t>
            </a:r>
          </a:p>
          <a:p>
            <a:pPr lvl="1"/>
            <a:r>
              <a:rPr lang="en-US" dirty="0" smtClean="0"/>
              <a:t>Talk about it</a:t>
            </a:r>
          </a:p>
          <a:p>
            <a:r>
              <a:rPr lang="en-US" dirty="0" smtClean="0"/>
              <a:t>When it could not be anticipated</a:t>
            </a:r>
          </a:p>
          <a:p>
            <a:pPr lvl="1"/>
            <a:r>
              <a:rPr lang="en-US" dirty="0" smtClean="0"/>
              <a:t>Point to the change on the calendar</a:t>
            </a:r>
          </a:p>
          <a:p>
            <a:pPr lvl="1"/>
            <a:r>
              <a:rPr lang="en-US" dirty="0" smtClean="0"/>
              <a:t>Put it in context for the day – where does it fit in?</a:t>
            </a:r>
          </a:p>
          <a:p>
            <a:pPr lvl="1"/>
            <a:r>
              <a:rPr lang="en-US" dirty="0" smtClean="0"/>
              <a:t>Communicate about what the change is and what it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Calendars provide an opportunity for conversation around the schedule.  </a:t>
            </a:r>
          </a:p>
          <a:p>
            <a:pPr lvl="1"/>
            <a:r>
              <a:rPr lang="en-US" dirty="0" smtClean="0"/>
              <a:t>What we are doing now</a:t>
            </a:r>
          </a:p>
          <a:p>
            <a:pPr lvl="1"/>
            <a:r>
              <a:rPr lang="en-US" dirty="0" smtClean="0"/>
              <a:t>What we are doing later</a:t>
            </a:r>
          </a:p>
          <a:p>
            <a:pPr lvl="1"/>
            <a:r>
              <a:rPr lang="en-US" dirty="0" smtClean="0"/>
              <a:t>What we just did</a:t>
            </a:r>
          </a:p>
          <a:p>
            <a:r>
              <a:rPr lang="en-US" dirty="0" smtClean="0"/>
              <a:t>At the end of each shift ideally go through the finish box and talk about what happened</a:t>
            </a:r>
          </a:p>
          <a:p>
            <a:r>
              <a:rPr lang="en-US" dirty="0" smtClean="0"/>
              <a:t>Life is good with a bit </a:t>
            </a:r>
            <a:r>
              <a:rPr lang="en-US" smtClean="0"/>
              <a:t>of predictability and review</a:t>
            </a:r>
          </a:p>
        </p:txBody>
      </p:sp>
    </p:spTree>
    <p:extLst>
      <p:ext uri="{BB962C8B-B14F-4D97-AF65-F5344CB8AC3E}">
        <p14:creationId xmlns:p14="http://schemas.microsoft.com/office/powerpoint/2010/main" val="3068510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environment that facilitates self-regulation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6324600" cy="40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67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help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5155257"/>
          </a:xfrm>
        </p:spPr>
        <p:txBody>
          <a:bodyPr/>
          <a:lstStyle/>
          <a:p>
            <a:r>
              <a:rPr lang="en-US" sz="3000" dirty="0" smtClean="0"/>
              <a:t>Communication, communication, communication</a:t>
            </a:r>
          </a:p>
          <a:p>
            <a:pPr lvl="1"/>
            <a:r>
              <a:rPr lang="en-US" sz="2600" dirty="0" smtClean="0"/>
              <a:t>All behavior is communication; Learn to read it</a:t>
            </a:r>
          </a:p>
          <a:p>
            <a:r>
              <a:rPr lang="en-US" sz="3000" dirty="0" smtClean="0"/>
              <a:t>Recognizing and supporting goals</a:t>
            </a:r>
          </a:p>
          <a:p>
            <a:pPr lvl="1"/>
            <a:r>
              <a:rPr lang="en-US" sz="2600" dirty="0" smtClean="0"/>
              <a:t>Self-regulation happens in order to achieve goals</a:t>
            </a:r>
          </a:p>
          <a:p>
            <a:r>
              <a:rPr lang="en-US" sz="3000" dirty="0" smtClean="0"/>
              <a:t>Trust (and follow) the child</a:t>
            </a:r>
          </a:p>
          <a:p>
            <a:pPr lvl="1"/>
            <a:r>
              <a:rPr lang="en-US" sz="2600" dirty="0" smtClean="0"/>
              <a:t>Their behavior is often their method</a:t>
            </a:r>
          </a:p>
          <a:p>
            <a:r>
              <a:rPr lang="en-US" sz="3000" dirty="0" smtClean="0"/>
              <a:t>Mindfulness</a:t>
            </a:r>
          </a:p>
          <a:p>
            <a:pPr lvl="1"/>
            <a:r>
              <a:rPr lang="en-US" sz="2600" dirty="0" smtClean="0"/>
              <a:t>Tai Chi, yoga, meditation, being still and calm</a:t>
            </a:r>
          </a:p>
          <a:p>
            <a:r>
              <a:rPr lang="en-US" sz="3000" dirty="0"/>
              <a:t>Order and routine – making life predictable</a:t>
            </a:r>
          </a:p>
          <a:p>
            <a:pPr lvl="1"/>
            <a:r>
              <a:rPr lang="en-US" sz="2600" dirty="0"/>
              <a:t>Use calendar systems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1790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7772400" cy="4179606"/>
          </a:xfrm>
        </p:spPr>
        <p:txBody>
          <a:bodyPr/>
          <a:lstStyle/>
          <a:p>
            <a:pPr lvl="1"/>
            <a:r>
              <a:rPr lang="en-US" dirty="0" smtClean="0"/>
              <a:t>Ben Kennert</a:t>
            </a:r>
          </a:p>
          <a:p>
            <a:pPr lvl="1"/>
            <a:r>
              <a:rPr lang="en-US" dirty="0" smtClean="0"/>
              <a:t>Megan Schmittel</a:t>
            </a:r>
          </a:p>
          <a:p>
            <a:pPr lvl="1"/>
            <a:r>
              <a:rPr lang="en-US" dirty="0" smtClean="0"/>
              <a:t>Gretchen Imel</a:t>
            </a:r>
          </a:p>
          <a:p>
            <a:pPr lvl="1"/>
            <a:r>
              <a:rPr lang="en-US" dirty="0" smtClean="0"/>
              <a:t>Claire Latus-Kennedy</a:t>
            </a:r>
          </a:p>
          <a:p>
            <a:pPr lvl="1"/>
            <a:r>
              <a:rPr lang="en-US" dirty="0" smtClean="0"/>
              <a:t>Shanti </a:t>
            </a:r>
            <a:r>
              <a:rPr lang="en-US" dirty="0" err="1" smtClean="0"/>
              <a:t>Madhavan</a:t>
            </a:r>
            <a:endParaRPr lang="en-US" dirty="0" smtClean="0"/>
          </a:p>
          <a:p>
            <a:pPr lvl="1"/>
            <a:r>
              <a:rPr lang="en-US" dirty="0" smtClean="0"/>
              <a:t>Rebecca Jokinen</a:t>
            </a:r>
          </a:p>
          <a:p>
            <a:pPr lvl="1"/>
            <a:r>
              <a:rPr lang="en-US" dirty="0" smtClean="0"/>
              <a:t>Bree Kaufman</a:t>
            </a:r>
          </a:p>
          <a:p>
            <a:pPr lvl="1"/>
            <a:r>
              <a:rPr lang="en-US" smtClean="0"/>
              <a:t>Debora Ferreira</a:t>
            </a:r>
            <a:endParaRPr lang="en-US" dirty="0" smtClean="0"/>
          </a:p>
          <a:p>
            <a:pPr marL="517525" lvl="1" indent="0">
              <a:buNone/>
            </a:pPr>
            <a:endParaRPr lang="en-US" dirty="0" smtClean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9144000" cy="762000"/>
          </a:xfrm>
        </p:spPr>
        <p:txBody>
          <a:bodyPr/>
          <a:lstStyle/>
          <a:p>
            <a:r>
              <a:rPr lang="en-US" dirty="0" smtClean="0"/>
              <a:t>Thanks to my Lab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286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90000"/>
                  </a:schemeClr>
                </a:solidFill>
                <a:hlinkClick r:id="rId2"/>
              </a:rPr>
              <a:t>www.chsbs.cmich.edu/CHARGE</a:t>
            </a:r>
            <a:endParaRPr lang="en-US" sz="2400" dirty="0" smtClean="0">
              <a:solidFill>
                <a:schemeClr val="accent6">
                  <a:lumMod val="9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9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/>
                </a:solidFill>
              </a:rPr>
              <a:t>Like us on </a:t>
            </a:r>
            <a:r>
              <a:rPr lang="en-US" sz="2400" dirty="0" err="1" smtClean="0">
                <a:solidFill>
                  <a:schemeClr val="accent5"/>
                </a:solidFill>
              </a:rPr>
              <a:t>facebook</a:t>
            </a:r>
            <a:r>
              <a:rPr lang="en-US" sz="2400" dirty="0" smtClean="0">
                <a:solidFill>
                  <a:schemeClr val="accent5"/>
                </a:solidFill>
              </a:rPr>
              <a:t>!!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3380"/>
            <a:ext cx="4191000" cy="2359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consider pain first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r>
              <a:rPr lang="en-US" dirty="0" smtClean="0"/>
              <a:t>The myth of the high pain threshold</a:t>
            </a:r>
          </a:p>
          <a:p>
            <a:r>
              <a:rPr lang="en-US" dirty="0" smtClean="0"/>
              <a:t>The reality of high pain tolerance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762000"/>
          </a:xfrm>
        </p:spPr>
        <p:txBody>
          <a:bodyPr/>
          <a:lstStyle/>
          <a:p>
            <a:r>
              <a:rPr lang="en-US" dirty="0" smtClean="0"/>
              <a:t>Pain:  Jacob’s ear</a:t>
            </a:r>
            <a:endParaRPr lang="en-US" dirty="0"/>
          </a:p>
        </p:txBody>
      </p:sp>
      <p:pic>
        <p:nvPicPr>
          <p:cNvPr id="4" name="Picture 3" descr="Jacob's ear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37160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     Possible sources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Illness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Doctor visits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Syndrome “related” pain</a:t>
            </a:r>
            <a:endParaRPr lang="en-US" dirty="0"/>
          </a:p>
        </p:txBody>
      </p:sp>
      <p:pic>
        <p:nvPicPr>
          <p:cNvPr id="5" name="Picture 4" descr="surg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4486275" cy="2914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664797"/>
          </a:xfrm>
        </p:spPr>
        <p:txBody>
          <a:bodyPr/>
          <a:lstStyle/>
          <a:p>
            <a:pPr eaLnBrk="1" hangingPunct="1"/>
            <a:r>
              <a:rPr lang="en-US" dirty="0" smtClean="0"/>
              <a:t>Sources of Pain in CHARGE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8486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Otitis</a:t>
            </a:r>
            <a:r>
              <a:rPr lang="en-US" sz="2800" dirty="0" smtClean="0"/>
              <a:t> Media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Sinus infections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Migraines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Abdominal Migraines</a:t>
            </a:r>
            <a:r>
              <a:rPr lang="en-US" sz="2800" baseline="30000" dirty="0" smtClean="0"/>
              <a:t>1,2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Gastroesophageal</a:t>
            </a:r>
            <a:r>
              <a:rPr lang="en-US" sz="2800" dirty="0" smtClean="0"/>
              <a:t> reflux disease (GERD)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Gas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Constipation</a:t>
            </a:r>
            <a:r>
              <a:rPr lang="en-US" sz="2800" baseline="30000" dirty="0" smtClean="0"/>
              <a:t>1,2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Muscle pain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Tactile defensiveness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Stoma pain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Oral pain/teeth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Surgery</a:t>
            </a:r>
            <a:r>
              <a:rPr lang="en-US" sz="2800" baseline="30000" dirty="0" smtClean="0"/>
              <a:t>1</a:t>
            </a:r>
          </a:p>
        </p:txBody>
      </p:sp>
      <p:pic>
        <p:nvPicPr>
          <p:cNvPr id="5" name="Picture 4" descr="Nate at bi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733800"/>
            <a:ext cx="4042942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4000" cy="762000"/>
          </a:xfrm>
        </p:spPr>
        <p:txBody>
          <a:bodyPr/>
          <a:lstStyle/>
          <a:p>
            <a:r>
              <a:rPr lang="en-US" dirty="0" smtClean="0"/>
              <a:t>Why pain is so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924425"/>
          </a:xfrm>
        </p:spPr>
        <p:txBody>
          <a:bodyPr/>
          <a:lstStyle/>
          <a:p>
            <a:r>
              <a:rPr lang="en-US" dirty="0" smtClean="0"/>
              <a:t>Can affect normal brain and neurological development</a:t>
            </a:r>
          </a:p>
          <a:p>
            <a:r>
              <a:rPr lang="en-US" dirty="0" smtClean="0"/>
              <a:t>Can affect sleep</a:t>
            </a:r>
          </a:p>
          <a:p>
            <a:r>
              <a:rPr lang="en-US" dirty="0" smtClean="0"/>
              <a:t>Can interfere with exploration of the environment and learning</a:t>
            </a:r>
          </a:p>
          <a:p>
            <a:r>
              <a:rPr lang="en-US" dirty="0" smtClean="0"/>
              <a:t>Can interfere with the development of attachment and trust</a:t>
            </a:r>
          </a:p>
          <a:p>
            <a:r>
              <a:rPr lang="en-US" dirty="0" smtClean="0"/>
              <a:t>Once tolerated may be ignored even while it is affecting health and behavior</a:t>
            </a:r>
          </a:p>
          <a:p>
            <a:r>
              <a:rPr lang="en-US" dirty="0" smtClean="0"/>
              <a:t>Is communicated through behavior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</Template>
  <TotalTime>1070</TotalTime>
  <Words>1307</Words>
  <Application>Microsoft Office PowerPoint</Application>
  <PresentationFormat>On-screen Show (4:3)</PresentationFormat>
  <Paragraphs>273</Paragraphs>
  <Slides>47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Courier New</vt:lpstr>
      <vt:lpstr>Perpetua</vt:lpstr>
      <vt:lpstr>Wingdings</vt:lpstr>
      <vt:lpstr>snow</vt:lpstr>
      <vt:lpstr>White with Courier font for code slides</vt:lpstr>
      <vt:lpstr>Acrobat Document</vt:lpstr>
      <vt:lpstr>Understanding Behavior in CHARGE Syndrome</vt:lpstr>
      <vt:lpstr>Essential Understanding</vt:lpstr>
      <vt:lpstr>The Big Three</vt:lpstr>
      <vt:lpstr>The Big Three</vt:lpstr>
      <vt:lpstr>Always consider pain first</vt:lpstr>
      <vt:lpstr>Pain:  Jacob’s ear</vt:lpstr>
      <vt:lpstr>      Possible sources of pain</vt:lpstr>
      <vt:lpstr>Sources of Pain in CHARGE</vt:lpstr>
      <vt:lpstr>Why pain is so important</vt:lpstr>
      <vt:lpstr>Check for Pain First</vt:lpstr>
      <vt:lpstr>The Big Three</vt:lpstr>
      <vt:lpstr>Sensory Deficits</vt:lpstr>
      <vt:lpstr>Multi-sensory impairment</vt:lpstr>
      <vt:lpstr>This is normal viewing posture…</vt:lpstr>
      <vt:lpstr>Sensory Issues</vt:lpstr>
      <vt:lpstr>When it fails to coordinate</vt:lpstr>
      <vt:lpstr>The Big Three</vt:lpstr>
      <vt:lpstr>Anxiety</vt:lpstr>
      <vt:lpstr>What does anxiety look like in children?</vt:lpstr>
      <vt:lpstr>PowerPoint Presentation</vt:lpstr>
      <vt:lpstr>One difficulty is that the same behavior can reflect different experiences</vt:lpstr>
      <vt:lpstr>Things to be anxious about</vt:lpstr>
      <vt:lpstr>The Big Three</vt:lpstr>
      <vt:lpstr>                    Self-Regulation</vt:lpstr>
      <vt:lpstr>Two ends of the spectrum</vt:lpstr>
      <vt:lpstr>PowerPoint Presentation</vt:lpstr>
      <vt:lpstr>Self-regulation scale</vt:lpstr>
      <vt:lpstr>Self-Regulation</vt:lpstr>
      <vt:lpstr>Self-regulation problems in CHARGE</vt:lpstr>
      <vt:lpstr>Self-regulation of pain</vt:lpstr>
      <vt:lpstr>This is self-regulation of sensory systems</vt:lpstr>
      <vt:lpstr>Imagine waking up and…</vt:lpstr>
      <vt:lpstr>Help with self-regulation</vt:lpstr>
      <vt:lpstr>Passage of time</vt:lpstr>
      <vt:lpstr>To start a calendar system</vt:lpstr>
      <vt:lpstr>PowerPoint Presentation</vt:lpstr>
      <vt:lpstr>This is an anticipation calendar</vt:lpstr>
      <vt:lpstr>A bit more sophisticated</vt:lpstr>
      <vt:lpstr>Shift planning</vt:lpstr>
      <vt:lpstr>Finished</vt:lpstr>
      <vt:lpstr>Predicting the week</vt:lpstr>
      <vt:lpstr>Activity routines</vt:lpstr>
      <vt:lpstr>Changes</vt:lpstr>
      <vt:lpstr>Communication</vt:lpstr>
      <vt:lpstr>Creating an environment that facilitates self-regulation</vt:lpstr>
      <vt:lpstr>Things that help</vt:lpstr>
      <vt:lpstr>Thanks to my Lab</vt:lpstr>
    </vt:vector>
  </TitlesOfParts>
  <Company>Central Michigan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deleteme</dc:creator>
  <cp:lastModifiedBy>Hartshorne, Timothy S</cp:lastModifiedBy>
  <cp:revision>54</cp:revision>
  <dcterms:created xsi:type="dcterms:W3CDTF">2014-08-05T13:40:57Z</dcterms:created>
  <dcterms:modified xsi:type="dcterms:W3CDTF">2015-11-05T19:33:47Z</dcterms:modified>
</cp:coreProperties>
</file>