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charts/chart2.xml" ContentType="application/vnd.openxmlformats-officedocument.drawingml.chart+xml"/>
  <Override PartName="/ppt/charts/chart3.xml" ContentType="application/vnd.openxmlformats-officedocument.drawingml.chart+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0"/>
  </p:notesMasterIdLst>
  <p:handoutMasterIdLst>
    <p:handoutMasterId r:id="rId61"/>
  </p:handoutMasterIdLst>
  <p:sldIdLst>
    <p:sldId id="464" r:id="rId2"/>
    <p:sldId id="465" r:id="rId3"/>
    <p:sldId id="466" r:id="rId4"/>
    <p:sldId id="486" r:id="rId5"/>
    <p:sldId id="467" r:id="rId6"/>
    <p:sldId id="488" r:id="rId7"/>
    <p:sldId id="489" r:id="rId8"/>
    <p:sldId id="490" r:id="rId9"/>
    <p:sldId id="492" r:id="rId10"/>
    <p:sldId id="493" r:id="rId11"/>
    <p:sldId id="494" r:id="rId12"/>
    <p:sldId id="495" r:id="rId13"/>
    <p:sldId id="496" r:id="rId14"/>
    <p:sldId id="497" r:id="rId15"/>
    <p:sldId id="498" r:id="rId16"/>
    <p:sldId id="499" r:id="rId17"/>
    <p:sldId id="500" r:id="rId18"/>
    <p:sldId id="501" r:id="rId19"/>
    <p:sldId id="445" r:id="rId20"/>
    <p:sldId id="447" r:id="rId21"/>
    <p:sldId id="442" r:id="rId22"/>
    <p:sldId id="419" r:id="rId23"/>
    <p:sldId id="502" r:id="rId24"/>
    <p:sldId id="503" r:id="rId25"/>
    <p:sldId id="459" r:id="rId26"/>
    <p:sldId id="504" r:id="rId27"/>
    <p:sldId id="505" r:id="rId28"/>
    <p:sldId id="436" r:id="rId29"/>
    <p:sldId id="468" r:id="rId30"/>
    <p:sldId id="469" r:id="rId31"/>
    <p:sldId id="370" r:id="rId32"/>
    <p:sldId id="415" r:id="rId33"/>
    <p:sldId id="472" r:id="rId34"/>
    <p:sldId id="473" r:id="rId35"/>
    <p:sldId id="474" r:id="rId36"/>
    <p:sldId id="475" r:id="rId37"/>
    <p:sldId id="476" r:id="rId38"/>
    <p:sldId id="478" r:id="rId39"/>
    <p:sldId id="480" r:id="rId40"/>
    <p:sldId id="479" r:id="rId41"/>
    <p:sldId id="481" r:id="rId42"/>
    <p:sldId id="416" r:id="rId43"/>
    <p:sldId id="484" r:id="rId44"/>
    <p:sldId id="485" r:id="rId45"/>
    <p:sldId id="491" r:id="rId46"/>
    <p:sldId id="455" r:id="rId47"/>
    <p:sldId id="437" r:id="rId48"/>
    <p:sldId id="453" r:id="rId49"/>
    <p:sldId id="454" r:id="rId50"/>
    <p:sldId id="456" r:id="rId51"/>
    <p:sldId id="457" r:id="rId52"/>
    <p:sldId id="458" r:id="rId53"/>
    <p:sldId id="507" r:id="rId54"/>
    <p:sldId id="463" r:id="rId55"/>
    <p:sldId id="357" r:id="rId56"/>
    <p:sldId id="487" r:id="rId57"/>
    <p:sldId id="506" r:id="rId58"/>
    <p:sldId id="414" r:id="rId59"/>
  </p:sldIdLst>
  <p:sldSz cx="9144000" cy="6858000" type="screen4x3"/>
  <p:notesSz cx="6985000" cy="9271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7D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009" autoAdjust="0"/>
    <p:restoredTop sz="94686" autoAdjust="0"/>
  </p:normalViewPr>
  <p:slideViewPr>
    <p:cSldViewPr showGuides="1">
      <p:cViewPr>
        <p:scale>
          <a:sx n="73" d="100"/>
          <a:sy n="73" d="100"/>
        </p:scale>
        <p:origin x="-1176" y="-8"/>
      </p:cViewPr>
      <p:guideLst>
        <p:guide orient="horz" pos="480"/>
        <p:guide pos="2880"/>
      </p:guideLst>
    </p:cSldViewPr>
  </p:slideViewPr>
  <p:notesTextViewPr>
    <p:cViewPr>
      <p:scale>
        <a:sx n="100" d="100"/>
        <a:sy n="100" d="100"/>
      </p:scale>
      <p:origin x="0" y="0"/>
    </p:cViewPr>
  </p:notesTextViewPr>
  <p:sorterViewPr>
    <p:cViewPr>
      <p:scale>
        <a:sx n="100" d="100"/>
        <a:sy n="100" d="100"/>
      </p:scale>
      <p:origin x="0" y="517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Macintosh%20HD:Users:Meghan:Desktop:RIM:Data:PASSFP%20scoring.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Macintosh%20HD:Users:Meghan:Desktop:RIM:Data:PedsQL%20raw%20results.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Macintosh%20HD:Users:Meghan:Desktop:RIM:Data:PedsQL%20raw%20result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barChart>
        <c:barDir val="col"/>
        <c:grouping val="clustered"/>
        <c:varyColors val="0"/>
        <c:ser>
          <c:idx val="0"/>
          <c:order val="0"/>
          <c:spPr>
            <a:solidFill>
              <a:srgbClr val="FF6600"/>
            </a:solidFill>
          </c:spPr>
          <c:invertIfNegative val="0"/>
          <c:errBars>
            <c:errBarType val="both"/>
            <c:errValType val="cust"/>
            <c:noEndCap val="0"/>
            <c:plus>
              <c:numLit>
                <c:formatCode>General</c:formatCode>
                <c:ptCount val="3"/>
                <c:pt idx="0">
                  <c:v>2.77</c:v>
                </c:pt>
                <c:pt idx="1">
                  <c:v>8.99</c:v>
                </c:pt>
                <c:pt idx="2">
                  <c:v>9.98</c:v>
                </c:pt>
              </c:numLit>
            </c:plus>
            <c:minus>
              <c:numLit>
                <c:formatCode>General</c:formatCode>
                <c:ptCount val="3"/>
                <c:pt idx="0">
                  <c:v>2.77</c:v>
                </c:pt>
                <c:pt idx="1">
                  <c:v>8.99</c:v>
                </c:pt>
                <c:pt idx="2">
                  <c:v>9.98</c:v>
                </c:pt>
              </c:numLit>
            </c:minus>
          </c:errBars>
          <c:cat>
            <c:strRef>
              <c:f>Sheet4!$A$1:$A$3</c:f>
              <c:strCache>
                <c:ptCount val="3"/>
                <c:pt idx="0">
                  <c:v>Tube</c:v>
                </c:pt>
                <c:pt idx="1">
                  <c:v>Partial Tube/Oral</c:v>
                </c:pt>
                <c:pt idx="2">
                  <c:v>Complete Oral</c:v>
                </c:pt>
              </c:strCache>
            </c:strRef>
          </c:cat>
          <c:val>
            <c:numRef>
              <c:f>Sheet4!$B$1:$B$3</c:f>
              <c:numCache>
                <c:formatCode>General</c:formatCode>
                <c:ptCount val="3"/>
                <c:pt idx="0">
                  <c:v>7.0949999999999998</c:v>
                </c:pt>
                <c:pt idx="1">
                  <c:v>46.19</c:v>
                </c:pt>
                <c:pt idx="2">
                  <c:v>55.35</c:v>
                </c:pt>
              </c:numCache>
            </c:numRef>
          </c:val>
        </c:ser>
        <c:dLbls>
          <c:showLegendKey val="0"/>
          <c:showVal val="0"/>
          <c:showCatName val="0"/>
          <c:showSerName val="0"/>
          <c:showPercent val="0"/>
          <c:showBubbleSize val="0"/>
        </c:dLbls>
        <c:gapWidth val="150"/>
        <c:axId val="33910144"/>
        <c:axId val="33940992"/>
      </c:barChart>
      <c:catAx>
        <c:axId val="33910144"/>
        <c:scaling>
          <c:orientation val="minMax"/>
        </c:scaling>
        <c:delete val="0"/>
        <c:axPos val="b"/>
        <c:title>
          <c:tx>
            <c:rich>
              <a:bodyPr/>
              <a:lstStyle/>
              <a:p>
                <a:pPr>
                  <a:defRPr sz="1600"/>
                </a:pPr>
                <a:r>
                  <a:rPr lang="en-US" sz="1600" b="0"/>
                  <a:t>Feeding Method</a:t>
                </a:r>
              </a:p>
            </c:rich>
          </c:tx>
          <c:layout>
            <c:manualLayout>
              <c:xMode val="edge"/>
              <c:yMode val="edge"/>
              <c:x val="0.44211274627789399"/>
              <c:y val="0.91746031746031798"/>
            </c:manualLayout>
          </c:layout>
          <c:overlay val="0"/>
        </c:title>
        <c:numFmt formatCode="General" sourceLinked="0"/>
        <c:majorTickMark val="out"/>
        <c:minorTickMark val="none"/>
        <c:tickLblPos val="nextTo"/>
        <c:txPr>
          <a:bodyPr/>
          <a:lstStyle/>
          <a:p>
            <a:pPr>
              <a:defRPr sz="1600"/>
            </a:pPr>
            <a:endParaRPr lang="en-US"/>
          </a:p>
        </c:txPr>
        <c:crossAx val="33940992"/>
        <c:crosses val="autoZero"/>
        <c:auto val="1"/>
        <c:lblAlgn val="ctr"/>
        <c:lblOffset val="100"/>
        <c:noMultiLvlLbl val="0"/>
      </c:catAx>
      <c:valAx>
        <c:axId val="33940992"/>
        <c:scaling>
          <c:orientation val="minMax"/>
        </c:scaling>
        <c:delete val="0"/>
        <c:axPos val="l"/>
        <c:title>
          <c:tx>
            <c:rich>
              <a:bodyPr rot="-5400000" vert="horz"/>
              <a:lstStyle/>
              <a:p>
                <a:pPr>
                  <a:defRPr sz="1600"/>
                </a:pPr>
                <a:r>
                  <a:rPr lang="en-US" sz="1600" b="0" dirty="0"/>
                  <a:t>Mean PASSFP Score</a:t>
                </a:r>
              </a:p>
            </c:rich>
          </c:tx>
          <c:overlay val="0"/>
        </c:title>
        <c:numFmt formatCode="General" sourceLinked="1"/>
        <c:majorTickMark val="out"/>
        <c:minorTickMark val="none"/>
        <c:tickLblPos val="nextTo"/>
        <c:txPr>
          <a:bodyPr/>
          <a:lstStyle/>
          <a:p>
            <a:pPr>
              <a:defRPr sz="1600"/>
            </a:pPr>
            <a:endParaRPr lang="en-US"/>
          </a:p>
        </c:txPr>
        <c:crossAx val="33910144"/>
        <c:crosses val="autoZero"/>
        <c:crossBetween val="between"/>
      </c:valAx>
    </c:plotArea>
    <c:plotVisOnly val="1"/>
    <c:dispBlanksAs val="gap"/>
    <c:showDLblsOverMax val="0"/>
  </c:chart>
  <c:spPr>
    <a:ln>
      <a:noFill/>
    </a:ln>
  </c:spPr>
  <c:txPr>
    <a:bodyPr/>
    <a:lstStyle/>
    <a:p>
      <a:pPr>
        <a:defRPr sz="1200">
          <a:latin typeface="Times New Roman"/>
          <a:cs typeface="Times New Roman"/>
        </a:defRPr>
      </a:pPr>
      <a:endParaRPr lang="en-US"/>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barChart>
        <c:barDir val="col"/>
        <c:grouping val="clustered"/>
        <c:varyColors val="0"/>
        <c:ser>
          <c:idx val="0"/>
          <c:order val="0"/>
          <c:tx>
            <c:strRef>
              <c:f>Figure!$B$1</c:f>
              <c:strCache>
                <c:ptCount val="1"/>
                <c:pt idx="0">
                  <c:v>Tube</c:v>
                </c:pt>
              </c:strCache>
            </c:strRef>
          </c:tx>
          <c:invertIfNegative val="0"/>
          <c:errBars>
            <c:errBarType val="both"/>
            <c:errValType val="cust"/>
            <c:noEndCap val="0"/>
            <c:plus>
              <c:numLit>
                <c:formatCode>General</c:formatCode>
                <c:ptCount val="10"/>
                <c:pt idx="0">
                  <c:v>36.72</c:v>
                </c:pt>
                <c:pt idx="1">
                  <c:v>30.04</c:v>
                </c:pt>
                <c:pt idx="2">
                  <c:v>44.49</c:v>
                </c:pt>
                <c:pt idx="3">
                  <c:v>47.65</c:v>
                </c:pt>
                <c:pt idx="4">
                  <c:v>32.25</c:v>
                </c:pt>
                <c:pt idx="5">
                  <c:v>30.03</c:v>
                </c:pt>
                <c:pt idx="6">
                  <c:v>32.5</c:v>
                </c:pt>
                <c:pt idx="7">
                  <c:v>34.950000000000003</c:v>
                </c:pt>
                <c:pt idx="8">
                  <c:v>15.28</c:v>
                </c:pt>
                <c:pt idx="9">
                  <c:v>29.67</c:v>
                </c:pt>
              </c:numLit>
            </c:plus>
            <c:minus>
              <c:numLit>
                <c:formatCode>General</c:formatCode>
                <c:ptCount val="10"/>
                <c:pt idx="0">
                  <c:v>36.72</c:v>
                </c:pt>
                <c:pt idx="1">
                  <c:v>30.04</c:v>
                </c:pt>
                <c:pt idx="2">
                  <c:v>44.49</c:v>
                </c:pt>
                <c:pt idx="3">
                  <c:v>47.65</c:v>
                </c:pt>
                <c:pt idx="4">
                  <c:v>32.25</c:v>
                </c:pt>
                <c:pt idx="5">
                  <c:v>30.03</c:v>
                </c:pt>
                <c:pt idx="6">
                  <c:v>32.5</c:v>
                </c:pt>
                <c:pt idx="7">
                  <c:v>34.950000000000003</c:v>
                </c:pt>
                <c:pt idx="8">
                  <c:v>15.28</c:v>
                </c:pt>
                <c:pt idx="9">
                  <c:v>29.67</c:v>
                </c:pt>
              </c:numLit>
            </c:minus>
          </c:errBars>
          <c:val>
            <c:numRef>
              <c:f>Figure!$B$2:$B$11</c:f>
              <c:numCache>
                <c:formatCode>General</c:formatCode>
                <c:ptCount val="10"/>
                <c:pt idx="0">
                  <c:v>58.43</c:v>
                </c:pt>
                <c:pt idx="1">
                  <c:v>68.75</c:v>
                </c:pt>
                <c:pt idx="2">
                  <c:v>35.96</c:v>
                </c:pt>
                <c:pt idx="3">
                  <c:v>44.17</c:v>
                </c:pt>
                <c:pt idx="4">
                  <c:v>82.95</c:v>
                </c:pt>
                <c:pt idx="5">
                  <c:v>69.09</c:v>
                </c:pt>
                <c:pt idx="6">
                  <c:v>41.82</c:v>
                </c:pt>
                <c:pt idx="7">
                  <c:v>63.1</c:v>
                </c:pt>
                <c:pt idx="8">
                  <c:v>92.76</c:v>
                </c:pt>
                <c:pt idx="9">
                  <c:v>82.52</c:v>
                </c:pt>
              </c:numCache>
            </c:numRef>
          </c:val>
        </c:ser>
        <c:ser>
          <c:idx val="1"/>
          <c:order val="1"/>
          <c:tx>
            <c:strRef>
              <c:f>Figure!$C$1</c:f>
              <c:strCache>
                <c:ptCount val="1"/>
                <c:pt idx="0">
                  <c:v>Oral</c:v>
                </c:pt>
              </c:strCache>
            </c:strRef>
          </c:tx>
          <c:spPr>
            <a:solidFill>
              <a:schemeClr val="bg1">
                <a:lumMod val="50000"/>
              </a:schemeClr>
            </a:solidFill>
          </c:spPr>
          <c:invertIfNegative val="0"/>
          <c:errBars>
            <c:errBarType val="both"/>
            <c:errValType val="cust"/>
            <c:noEndCap val="0"/>
            <c:plus>
              <c:numLit>
                <c:formatCode>General</c:formatCode>
                <c:ptCount val="10"/>
                <c:pt idx="0">
                  <c:v>26.47</c:v>
                </c:pt>
                <c:pt idx="1">
                  <c:v>18.98</c:v>
                </c:pt>
                <c:pt idx="2">
                  <c:v>33.700000000000003</c:v>
                </c:pt>
                <c:pt idx="3">
                  <c:v>27.51</c:v>
                </c:pt>
                <c:pt idx="4">
                  <c:v>23.26</c:v>
                </c:pt>
                <c:pt idx="5">
                  <c:v>17.13</c:v>
                </c:pt>
                <c:pt idx="6">
                  <c:v>28.82</c:v>
                </c:pt>
                <c:pt idx="7">
                  <c:v>28.79</c:v>
                </c:pt>
                <c:pt idx="8">
                  <c:v>11.96</c:v>
                </c:pt>
                <c:pt idx="9">
                  <c:v>20.94</c:v>
                </c:pt>
              </c:numLit>
            </c:plus>
            <c:minus>
              <c:numLit>
                <c:formatCode>General</c:formatCode>
                <c:ptCount val="10"/>
                <c:pt idx="0">
                  <c:v>26.47</c:v>
                </c:pt>
                <c:pt idx="1">
                  <c:v>18.98</c:v>
                </c:pt>
                <c:pt idx="2">
                  <c:v>33.700000000000003</c:v>
                </c:pt>
                <c:pt idx="3">
                  <c:v>27.51</c:v>
                </c:pt>
                <c:pt idx="4">
                  <c:v>23.26</c:v>
                </c:pt>
                <c:pt idx="5">
                  <c:v>17.13</c:v>
                </c:pt>
                <c:pt idx="6">
                  <c:v>28.82</c:v>
                </c:pt>
                <c:pt idx="7">
                  <c:v>28.79</c:v>
                </c:pt>
                <c:pt idx="8">
                  <c:v>11.96</c:v>
                </c:pt>
                <c:pt idx="9">
                  <c:v>20.94</c:v>
                </c:pt>
              </c:numLit>
            </c:minus>
          </c:errBars>
          <c:val>
            <c:numRef>
              <c:f>Figure!$C$2:$C$11</c:f>
              <c:numCache>
                <c:formatCode>General</c:formatCode>
                <c:ptCount val="10"/>
                <c:pt idx="0">
                  <c:v>80.3</c:v>
                </c:pt>
                <c:pt idx="1">
                  <c:v>91.44</c:v>
                </c:pt>
                <c:pt idx="2">
                  <c:v>73.239999999999995</c:v>
                </c:pt>
                <c:pt idx="3">
                  <c:v>76.22</c:v>
                </c:pt>
                <c:pt idx="4">
                  <c:v>84.97</c:v>
                </c:pt>
                <c:pt idx="5">
                  <c:v>90.99</c:v>
                </c:pt>
                <c:pt idx="6">
                  <c:v>78.13</c:v>
                </c:pt>
                <c:pt idx="7">
                  <c:v>79.669999999999973</c:v>
                </c:pt>
                <c:pt idx="8">
                  <c:v>96.13</c:v>
                </c:pt>
                <c:pt idx="9">
                  <c:v>87.41</c:v>
                </c:pt>
              </c:numCache>
            </c:numRef>
          </c:val>
        </c:ser>
        <c:dLbls>
          <c:showLegendKey val="0"/>
          <c:showVal val="0"/>
          <c:showCatName val="0"/>
          <c:showSerName val="0"/>
          <c:showPercent val="0"/>
          <c:showBubbleSize val="0"/>
        </c:dLbls>
        <c:gapWidth val="150"/>
        <c:axId val="34011008"/>
        <c:axId val="34152448"/>
      </c:barChart>
      <c:catAx>
        <c:axId val="34011008"/>
        <c:scaling>
          <c:orientation val="minMax"/>
        </c:scaling>
        <c:delete val="0"/>
        <c:axPos val="b"/>
        <c:title>
          <c:tx>
            <c:rich>
              <a:bodyPr/>
              <a:lstStyle/>
              <a:p>
                <a:pPr>
                  <a:defRPr sz="3000" b="0"/>
                </a:pPr>
                <a:r>
                  <a:rPr lang="en-US" sz="3000" b="0" dirty="0" smtClean="0"/>
                  <a:t>Dimension</a:t>
                </a:r>
                <a:endParaRPr lang="en-US" sz="3000" b="0" dirty="0"/>
              </a:p>
            </c:rich>
          </c:tx>
          <c:overlay val="0"/>
        </c:title>
        <c:majorTickMark val="out"/>
        <c:minorTickMark val="none"/>
        <c:tickLblPos val="nextTo"/>
        <c:txPr>
          <a:bodyPr/>
          <a:lstStyle/>
          <a:p>
            <a:pPr>
              <a:defRPr sz="3000"/>
            </a:pPr>
            <a:endParaRPr lang="en-US"/>
          </a:p>
        </c:txPr>
        <c:crossAx val="34152448"/>
        <c:crosses val="autoZero"/>
        <c:auto val="1"/>
        <c:lblAlgn val="ctr"/>
        <c:lblOffset val="100"/>
        <c:noMultiLvlLbl val="0"/>
      </c:catAx>
      <c:valAx>
        <c:axId val="34152448"/>
        <c:scaling>
          <c:orientation val="minMax"/>
        </c:scaling>
        <c:delete val="0"/>
        <c:axPos val="l"/>
        <c:title>
          <c:tx>
            <c:rich>
              <a:bodyPr rot="-5400000" vert="horz"/>
              <a:lstStyle/>
              <a:p>
                <a:pPr>
                  <a:defRPr sz="3000" b="0"/>
                </a:pPr>
                <a:r>
                  <a:rPr lang="en-US" sz="3000" b="0"/>
                  <a:t>Mean global scores</a:t>
                </a:r>
              </a:p>
            </c:rich>
          </c:tx>
          <c:overlay val="0"/>
        </c:title>
        <c:numFmt formatCode="General" sourceLinked="1"/>
        <c:majorTickMark val="out"/>
        <c:minorTickMark val="none"/>
        <c:tickLblPos val="nextTo"/>
        <c:txPr>
          <a:bodyPr/>
          <a:lstStyle/>
          <a:p>
            <a:pPr>
              <a:defRPr sz="3000"/>
            </a:pPr>
            <a:endParaRPr lang="en-US"/>
          </a:p>
        </c:txPr>
        <c:crossAx val="34011008"/>
        <c:crosses val="autoZero"/>
        <c:crossBetween val="between"/>
      </c:valAx>
    </c:plotArea>
    <c:legend>
      <c:legendPos val="r"/>
      <c:layout>
        <c:manualLayout>
          <c:xMode val="edge"/>
          <c:yMode val="edge"/>
          <c:x val="0.53352323060595597"/>
          <c:y val="1.28801762048012E-3"/>
          <c:w val="0.118379481958145"/>
          <c:h val="0.15153629100542201"/>
        </c:manualLayout>
      </c:layout>
      <c:overlay val="0"/>
      <c:txPr>
        <a:bodyPr/>
        <a:lstStyle/>
        <a:p>
          <a:pPr>
            <a:defRPr sz="3000"/>
          </a:pPr>
          <a:endParaRPr lang="en-US"/>
        </a:p>
      </c:txPr>
    </c:legend>
    <c:plotVisOnly val="1"/>
    <c:dispBlanksAs val="gap"/>
    <c:showDLblsOverMax val="0"/>
  </c:chart>
  <c:spPr>
    <a:ln>
      <a:noFill/>
    </a:ln>
  </c:sp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barChart>
        <c:barDir val="col"/>
        <c:grouping val="clustered"/>
        <c:varyColors val="0"/>
        <c:ser>
          <c:idx val="0"/>
          <c:order val="0"/>
          <c:tx>
            <c:strRef>
              <c:f>Figure!$B$1</c:f>
              <c:strCache>
                <c:ptCount val="1"/>
                <c:pt idx="0">
                  <c:v>Tube</c:v>
                </c:pt>
              </c:strCache>
            </c:strRef>
          </c:tx>
          <c:spPr>
            <a:solidFill>
              <a:schemeClr val="accent6">
                <a:lumMod val="75000"/>
              </a:schemeClr>
            </a:solidFill>
          </c:spPr>
          <c:invertIfNegative val="0"/>
          <c:errBars>
            <c:errBarType val="both"/>
            <c:errValType val="cust"/>
            <c:noEndCap val="0"/>
            <c:plus>
              <c:numLit>
                <c:formatCode>General</c:formatCode>
                <c:ptCount val="10"/>
                <c:pt idx="0">
                  <c:v>36.72</c:v>
                </c:pt>
                <c:pt idx="1">
                  <c:v>30.04</c:v>
                </c:pt>
                <c:pt idx="2">
                  <c:v>44.49</c:v>
                </c:pt>
                <c:pt idx="3">
                  <c:v>47.65</c:v>
                </c:pt>
                <c:pt idx="4">
                  <c:v>32.25</c:v>
                </c:pt>
                <c:pt idx="5">
                  <c:v>30.03</c:v>
                </c:pt>
                <c:pt idx="6">
                  <c:v>32.5</c:v>
                </c:pt>
                <c:pt idx="7">
                  <c:v>34.950000000000003</c:v>
                </c:pt>
                <c:pt idx="8">
                  <c:v>15.28</c:v>
                </c:pt>
                <c:pt idx="9">
                  <c:v>29.67</c:v>
                </c:pt>
              </c:numLit>
            </c:plus>
            <c:minus>
              <c:numLit>
                <c:formatCode>General</c:formatCode>
                <c:ptCount val="10"/>
                <c:pt idx="0">
                  <c:v>36.72</c:v>
                </c:pt>
                <c:pt idx="1">
                  <c:v>30.04</c:v>
                </c:pt>
                <c:pt idx="2">
                  <c:v>44.49</c:v>
                </c:pt>
                <c:pt idx="3">
                  <c:v>47.65</c:v>
                </c:pt>
                <c:pt idx="4">
                  <c:v>32.25</c:v>
                </c:pt>
                <c:pt idx="5">
                  <c:v>30.03</c:v>
                </c:pt>
                <c:pt idx="6">
                  <c:v>32.5</c:v>
                </c:pt>
                <c:pt idx="7">
                  <c:v>34.950000000000003</c:v>
                </c:pt>
                <c:pt idx="8">
                  <c:v>15.28</c:v>
                </c:pt>
                <c:pt idx="9">
                  <c:v>29.67</c:v>
                </c:pt>
              </c:numLit>
            </c:minus>
          </c:errBars>
          <c:val>
            <c:numRef>
              <c:f>Figure!$B$2:$B$11</c:f>
              <c:numCache>
                <c:formatCode>General</c:formatCode>
                <c:ptCount val="10"/>
                <c:pt idx="0">
                  <c:v>58.43</c:v>
                </c:pt>
                <c:pt idx="1">
                  <c:v>68.75</c:v>
                </c:pt>
                <c:pt idx="2">
                  <c:v>35.96</c:v>
                </c:pt>
                <c:pt idx="3">
                  <c:v>44.17</c:v>
                </c:pt>
                <c:pt idx="4">
                  <c:v>82.95</c:v>
                </c:pt>
                <c:pt idx="5">
                  <c:v>69.09</c:v>
                </c:pt>
                <c:pt idx="6">
                  <c:v>41.82</c:v>
                </c:pt>
                <c:pt idx="7">
                  <c:v>63.1</c:v>
                </c:pt>
                <c:pt idx="8">
                  <c:v>92.76</c:v>
                </c:pt>
                <c:pt idx="9">
                  <c:v>82.52</c:v>
                </c:pt>
              </c:numCache>
            </c:numRef>
          </c:val>
        </c:ser>
        <c:ser>
          <c:idx val="1"/>
          <c:order val="1"/>
          <c:tx>
            <c:strRef>
              <c:f>Figure!$C$1</c:f>
              <c:strCache>
                <c:ptCount val="1"/>
                <c:pt idx="0">
                  <c:v>Oral</c:v>
                </c:pt>
              </c:strCache>
            </c:strRef>
          </c:tx>
          <c:spPr>
            <a:solidFill>
              <a:schemeClr val="accent6">
                <a:lumMod val="60000"/>
                <a:lumOff val="40000"/>
              </a:schemeClr>
            </a:solidFill>
          </c:spPr>
          <c:invertIfNegative val="0"/>
          <c:errBars>
            <c:errBarType val="both"/>
            <c:errValType val="cust"/>
            <c:noEndCap val="0"/>
            <c:plus>
              <c:numLit>
                <c:formatCode>General</c:formatCode>
                <c:ptCount val="10"/>
                <c:pt idx="0">
                  <c:v>26.47</c:v>
                </c:pt>
                <c:pt idx="1">
                  <c:v>18.98</c:v>
                </c:pt>
                <c:pt idx="2">
                  <c:v>33.700000000000003</c:v>
                </c:pt>
                <c:pt idx="3">
                  <c:v>27.51</c:v>
                </c:pt>
                <c:pt idx="4">
                  <c:v>23.26</c:v>
                </c:pt>
                <c:pt idx="5">
                  <c:v>17.13</c:v>
                </c:pt>
                <c:pt idx="6">
                  <c:v>28.82</c:v>
                </c:pt>
                <c:pt idx="7">
                  <c:v>28.79</c:v>
                </c:pt>
                <c:pt idx="8">
                  <c:v>11.96</c:v>
                </c:pt>
                <c:pt idx="9">
                  <c:v>20.94</c:v>
                </c:pt>
              </c:numLit>
            </c:plus>
            <c:minus>
              <c:numLit>
                <c:formatCode>General</c:formatCode>
                <c:ptCount val="10"/>
                <c:pt idx="0">
                  <c:v>26.47</c:v>
                </c:pt>
                <c:pt idx="1">
                  <c:v>18.98</c:v>
                </c:pt>
                <c:pt idx="2">
                  <c:v>33.700000000000003</c:v>
                </c:pt>
                <c:pt idx="3">
                  <c:v>27.51</c:v>
                </c:pt>
                <c:pt idx="4">
                  <c:v>23.26</c:v>
                </c:pt>
                <c:pt idx="5">
                  <c:v>17.13</c:v>
                </c:pt>
                <c:pt idx="6">
                  <c:v>28.82</c:v>
                </c:pt>
                <c:pt idx="7">
                  <c:v>28.79</c:v>
                </c:pt>
                <c:pt idx="8">
                  <c:v>11.96</c:v>
                </c:pt>
                <c:pt idx="9">
                  <c:v>20.94</c:v>
                </c:pt>
              </c:numLit>
            </c:minus>
          </c:errBars>
          <c:val>
            <c:numRef>
              <c:f>Figure!$C$2:$C$11</c:f>
              <c:numCache>
                <c:formatCode>General</c:formatCode>
                <c:ptCount val="10"/>
                <c:pt idx="0">
                  <c:v>80.3</c:v>
                </c:pt>
                <c:pt idx="1">
                  <c:v>91.44</c:v>
                </c:pt>
                <c:pt idx="2">
                  <c:v>73.239999999999995</c:v>
                </c:pt>
                <c:pt idx="3">
                  <c:v>76.22</c:v>
                </c:pt>
                <c:pt idx="4">
                  <c:v>84.97</c:v>
                </c:pt>
                <c:pt idx="5">
                  <c:v>90.99</c:v>
                </c:pt>
                <c:pt idx="6">
                  <c:v>78.13</c:v>
                </c:pt>
                <c:pt idx="7">
                  <c:v>79.67</c:v>
                </c:pt>
                <c:pt idx="8">
                  <c:v>96.13</c:v>
                </c:pt>
                <c:pt idx="9">
                  <c:v>87.41</c:v>
                </c:pt>
              </c:numCache>
            </c:numRef>
          </c:val>
        </c:ser>
        <c:dLbls>
          <c:showLegendKey val="0"/>
          <c:showVal val="0"/>
          <c:showCatName val="0"/>
          <c:showSerName val="0"/>
          <c:showPercent val="0"/>
          <c:showBubbleSize val="0"/>
        </c:dLbls>
        <c:gapWidth val="150"/>
        <c:axId val="34190848"/>
        <c:axId val="34192768"/>
      </c:barChart>
      <c:catAx>
        <c:axId val="34190848"/>
        <c:scaling>
          <c:orientation val="minMax"/>
        </c:scaling>
        <c:delete val="0"/>
        <c:axPos val="b"/>
        <c:title>
          <c:tx>
            <c:rich>
              <a:bodyPr/>
              <a:lstStyle/>
              <a:p>
                <a:pPr>
                  <a:defRPr sz="1600" b="0">
                    <a:latin typeface="Times New Roman"/>
                    <a:cs typeface="Times New Roman"/>
                  </a:defRPr>
                </a:pPr>
                <a:r>
                  <a:rPr lang="en-US" sz="1600" b="0">
                    <a:latin typeface="Times New Roman"/>
                    <a:cs typeface="Times New Roman"/>
                  </a:rPr>
                  <a:t>Domain</a:t>
                </a:r>
              </a:p>
            </c:rich>
          </c:tx>
          <c:overlay val="0"/>
        </c:title>
        <c:majorTickMark val="out"/>
        <c:minorTickMark val="none"/>
        <c:tickLblPos val="nextTo"/>
        <c:txPr>
          <a:bodyPr/>
          <a:lstStyle/>
          <a:p>
            <a:pPr>
              <a:defRPr sz="1600">
                <a:latin typeface="Times New Roman"/>
                <a:cs typeface="Times New Roman"/>
              </a:defRPr>
            </a:pPr>
            <a:endParaRPr lang="en-US"/>
          </a:p>
        </c:txPr>
        <c:crossAx val="34192768"/>
        <c:crosses val="autoZero"/>
        <c:auto val="1"/>
        <c:lblAlgn val="ctr"/>
        <c:lblOffset val="100"/>
        <c:noMultiLvlLbl val="0"/>
      </c:catAx>
      <c:valAx>
        <c:axId val="34192768"/>
        <c:scaling>
          <c:orientation val="minMax"/>
          <c:max val="120"/>
          <c:min val="0"/>
        </c:scaling>
        <c:delete val="0"/>
        <c:axPos val="l"/>
        <c:title>
          <c:tx>
            <c:rich>
              <a:bodyPr rot="-5400000" vert="horz"/>
              <a:lstStyle/>
              <a:p>
                <a:pPr>
                  <a:defRPr sz="1600"/>
                </a:pPr>
                <a:r>
                  <a:rPr lang="en-US" sz="1600" b="0" dirty="0">
                    <a:latin typeface="Times New Roman"/>
                    <a:cs typeface="Times New Roman"/>
                  </a:rPr>
                  <a:t>Mean global scores</a:t>
                </a:r>
              </a:p>
            </c:rich>
          </c:tx>
          <c:overlay val="0"/>
        </c:title>
        <c:numFmt formatCode="General" sourceLinked="1"/>
        <c:majorTickMark val="out"/>
        <c:minorTickMark val="none"/>
        <c:tickLblPos val="nextTo"/>
        <c:txPr>
          <a:bodyPr/>
          <a:lstStyle/>
          <a:p>
            <a:pPr>
              <a:defRPr sz="1600">
                <a:latin typeface="Times New Roman"/>
                <a:cs typeface="Times New Roman"/>
              </a:defRPr>
            </a:pPr>
            <a:endParaRPr lang="en-US"/>
          </a:p>
        </c:txPr>
        <c:crossAx val="34190848"/>
        <c:crosses val="autoZero"/>
        <c:crossBetween val="between"/>
      </c:valAx>
    </c:plotArea>
    <c:legend>
      <c:legendPos val="r"/>
      <c:overlay val="0"/>
      <c:txPr>
        <a:bodyPr/>
        <a:lstStyle/>
        <a:p>
          <a:pPr>
            <a:defRPr sz="1600">
              <a:latin typeface="Times New Roman"/>
              <a:cs typeface="Times New Roman"/>
            </a:defRPr>
          </a:pPr>
          <a:endParaRPr lang="en-US"/>
        </a:p>
      </c:txPr>
    </c:legend>
    <c:plotVisOnly val="1"/>
    <c:dispBlanksAs val="gap"/>
    <c:showDLblsOverMax val="0"/>
  </c:chart>
  <c:spPr>
    <a:ln>
      <a:noFill/>
    </a:ln>
  </c:spPr>
  <c:externalData r:id="rId1">
    <c:autoUpdate val="0"/>
  </c:externalData>
</c:chartSpace>
</file>

<file path=ppt/drawings/drawing1.xml><?xml version="1.0" encoding="utf-8"?>
<c:userShapes xmlns:c="http://schemas.openxmlformats.org/drawingml/2006/chart">
  <cdr:relSizeAnchor xmlns:cdr="http://schemas.openxmlformats.org/drawingml/2006/chartDrawing">
    <cdr:from>
      <cdr:x>0.23684</cdr:x>
      <cdr:y>0.02071</cdr:y>
    </cdr:from>
    <cdr:to>
      <cdr:x>0.23684</cdr:x>
      <cdr:y>0.66275</cdr:y>
    </cdr:to>
    <cdr:cxnSp macro="">
      <cdr:nvCxnSpPr>
        <cdr:cNvPr id="3" name="Straight Connector 2"/>
        <cdr:cNvCxnSpPr/>
      </cdr:nvCxnSpPr>
      <cdr:spPr>
        <a:xfrm xmlns:a="http://schemas.openxmlformats.org/drawingml/2006/main" flipV="1">
          <a:off x="1371600" y="76200"/>
          <a:ext cx="0" cy="2362200"/>
        </a:xfrm>
        <a:prstGeom xmlns:a="http://schemas.openxmlformats.org/drawingml/2006/main" prst="line">
          <a:avLst/>
        </a:prstGeom>
        <a:ln xmlns:a="http://schemas.openxmlformats.org/drawingml/2006/main">
          <a:solidFill>
            <a:schemeClr val="tx1"/>
          </a:solidFill>
        </a:ln>
        <a:effectLst xmlns:a="http://schemas.openxmlformats.org/drawingml/2006/main"/>
      </cdr:spPr>
      <cdr:style>
        <a:lnRef xmlns:a="http://schemas.openxmlformats.org/drawingml/2006/main" idx="2">
          <a:schemeClr val="accent1"/>
        </a:lnRef>
        <a:fillRef xmlns:a="http://schemas.openxmlformats.org/drawingml/2006/main" idx="0">
          <a:schemeClr val="accent1"/>
        </a:fillRef>
        <a:effectRef xmlns:a="http://schemas.openxmlformats.org/drawingml/2006/main" idx="1">
          <a:schemeClr val="accent1"/>
        </a:effectRef>
        <a:fontRef xmlns:a="http://schemas.openxmlformats.org/drawingml/2006/main" idx="minor">
          <a:schemeClr val="tx1"/>
        </a:fontRef>
      </cdr:style>
    </cdr:cxnSp>
  </cdr:relSizeAnchor>
  <cdr:relSizeAnchor xmlns:cdr="http://schemas.openxmlformats.org/drawingml/2006/chartDrawing">
    <cdr:from>
      <cdr:x>0.23684</cdr:x>
      <cdr:y>0.02071</cdr:y>
    </cdr:from>
    <cdr:to>
      <cdr:x>0.84211</cdr:x>
      <cdr:y>0.02071</cdr:y>
    </cdr:to>
    <cdr:cxnSp macro="">
      <cdr:nvCxnSpPr>
        <cdr:cNvPr id="4" name="Straight Connector 3"/>
        <cdr:cNvCxnSpPr/>
      </cdr:nvCxnSpPr>
      <cdr:spPr>
        <a:xfrm xmlns:a="http://schemas.openxmlformats.org/drawingml/2006/main">
          <a:off x="1371600" y="76200"/>
          <a:ext cx="3505200" cy="0"/>
        </a:xfrm>
        <a:prstGeom xmlns:a="http://schemas.openxmlformats.org/drawingml/2006/main" prst="line">
          <a:avLst/>
        </a:prstGeom>
        <a:ln xmlns:a="http://schemas.openxmlformats.org/drawingml/2006/main">
          <a:solidFill>
            <a:schemeClr val="tx1"/>
          </a:solidFill>
        </a:ln>
        <a:effectLst xmlns:a="http://schemas.openxmlformats.org/drawingml/2006/main"/>
      </cdr:spPr>
      <cdr:style>
        <a:lnRef xmlns:a="http://schemas.openxmlformats.org/drawingml/2006/main" idx="2">
          <a:schemeClr val="accent1"/>
        </a:lnRef>
        <a:fillRef xmlns:a="http://schemas.openxmlformats.org/drawingml/2006/main" idx="0">
          <a:schemeClr val="accent1"/>
        </a:fillRef>
        <a:effectRef xmlns:a="http://schemas.openxmlformats.org/drawingml/2006/main" idx="1">
          <a:schemeClr val="accent1"/>
        </a:effectRef>
        <a:fontRef xmlns:a="http://schemas.openxmlformats.org/drawingml/2006/main" idx="minor">
          <a:schemeClr val="tx1"/>
        </a:fontRef>
      </cdr:style>
    </cdr:cxnSp>
  </cdr:relSizeAnchor>
  <cdr:relSizeAnchor xmlns:cdr="http://schemas.openxmlformats.org/drawingml/2006/chartDrawing">
    <cdr:from>
      <cdr:x>0.84211</cdr:x>
      <cdr:y>0.02071</cdr:y>
    </cdr:from>
    <cdr:to>
      <cdr:x>0.84211</cdr:x>
      <cdr:y>0.08284</cdr:y>
    </cdr:to>
    <cdr:cxnSp macro="">
      <cdr:nvCxnSpPr>
        <cdr:cNvPr id="7" name="Straight Connector 6"/>
        <cdr:cNvCxnSpPr/>
      </cdr:nvCxnSpPr>
      <cdr:spPr>
        <a:xfrm xmlns:a="http://schemas.openxmlformats.org/drawingml/2006/main">
          <a:off x="4876800" y="76200"/>
          <a:ext cx="0" cy="228600"/>
        </a:xfrm>
        <a:prstGeom xmlns:a="http://schemas.openxmlformats.org/drawingml/2006/main" prst="line">
          <a:avLst/>
        </a:prstGeom>
        <a:ln xmlns:a="http://schemas.openxmlformats.org/drawingml/2006/main">
          <a:solidFill>
            <a:schemeClr val="tx1"/>
          </a:solidFill>
        </a:ln>
        <a:effectLst xmlns:a="http://schemas.openxmlformats.org/drawingml/2006/main"/>
      </cdr:spPr>
      <cdr:style>
        <a:lnRef xmlns:a="http://schemas.openxmlformats.org/drawingml/2006/main" idx="2">
          <a:schemeClr val="accent1"/>
        </a:lnRef>
        <a:fillRef xmlns:a="http://schemas.openxmlformats.org/drawingml/2006/main" idx="0">
          <a:schemeClr val="accent1"/>
        </a:fillRef>
        <a:effectRef xmlns:a="http://schemas.openxmlformats.org/drawingml/2006/main" idx="1">
          <a:schemeClr val="accent1"/>
        </a:effectRef>
        <a:fontRef xmlns:a="http://schemas.openxmlformats.org/drawingml/2006/main" idx="minor">
          <a:schemeClr val="tx1"/>
        </a:fontRef>
      </cdr:style>
    </cdr:cxnSp>
  </cdr:relSizeAnchor>
  <cdr:relSizeAnchor xmlns:cdr="http://schemas.openxmlformats.org/drawingml/2006/chartDrawing">
    <cdr:from>
      <cdr:x>0.27632</cdr:x>
      <cdr:y>0.12427</cdr:y>
    </cdr:from>
    <cdr:to>
      <cdr:x>0.27632</cdr:x>
      <cdr:y>0.66275</cdr:y>
    </cdr:to>
    <cdr:cxnSp macro="">
      <cdr:nvCxnSpPr>
        <cdr:cNvPr id="10" name="Straight Connector 9"/>
        <cdr:cNvCxnSpPr/>
      </cdr:nvCxnSpPr>
      <cdr:spPr>
        <a:xfrm xmlns:a="http://schemas.openxmlformats.org/drawingml/2006/main" flipV="1">
          <a:off x="1600200" y="457200"/>
          <a:ext cx="0" cy="1981200"/>
        </a:xfrm>
        <a:prstGeom xmlns:a="http://schemas.openxmlformats.org/drawingml/2006/main" prst="line">
          <a:avLst/>
        </a:prstGeom>
        <a:ln xmlns:a="http://schemas.openxmlformats.org/drawingml/2006/main">
          <a:solidFill>
            <a:schemeClr val="tx1"/>
          </a:solidFill>
        </a:ln>
        <a:effectLst xmlns:a="http://schemas.openxmlformats.org/drawingml/2006/main"/>
      </cdr:spPr>
      <cdr:style>
        <a:lnRef xmlns:a="http://schemas.openxmlformats.org/drawingml/2006/main" idx="2">
          <a:schemeClr val="accent1"/>
        </a:lnRef>
        <a:fillRef xmlns:a="http://schemas.openxmlformats.org/drawingml/2006/main" idx="0">
          <a:schemeClr val="accent1"/>
        </a:fillRef>
        <a:effectRef xmlns:a="http://schemas.openxmlformats.org/drawingml/2006/main" idx="1">
          <a:schemeClr val="accent1"/>
        </a:effectRef>
        <a:fontRef xmlns:a="http://schemas.openxmlformats.org/drawingml/2006/main" idx="minor">
          <a:schemeClr val="tx1"/>
        </a:fontRef>
      </cdr:style>
    </cdr:cxnSp>
  </cdr:relSizeAnchor>
  <cdr:relSizeAnchor xmlns:cdr="http://schemas.openxmlformats.org/drawingml/2006/chartDrawing">
    <cdr:from>
      <cdr:x>0.27632</cdr:x>
      <cdr:y>0.12427</cdr:y>
    </cdr:from>
    <cdr:to>
      <cdr:x>0.53947</cdr:x>
      <cdr:y>0.12427</cdr:y>
    </cdr:to>
    <cdr:cxnSp macro="">
      <cdr:nvCxnSpPr>
        <cdr:cNvPr id="12" name="Straight Connector 11"/>
        <cdr:cNvCxnSpPr/>
      </cdr:nvCxnSpPr>
      <cdr:spPr>
        <a:xfrm xmlns:a="http://schemas.openxmlformats.org/drawingml/2006/main">
          <a:off x="1600200" y="457200"/>
          <a:ext cx="1524000" cy="0"/>
        </a:xfrm>
        <a:prstGeom xmlns:a="http://schemas.openxmlformats.org/drawingml/2006/main" prst="line">
          <a:avLst/>
        </a:prstGeom>
        <a:ln xmlns:a="http://schemas.openxmlformats.org/drawingml/2006/main">
          <a:solidFill>
            <a:schemeClr val="tx1"/>
          </a:solidFill>
        </a:ln>
        <a:effectLst xmlns:a="http://schemas.openxmlformats.org/drawingml/2006/main"/>
      </cdr:spPr>
      <cdr:style>
        <a:lnRef xmlns:a="http://schemas.openxmlformats.org/drawingml/2006/main" idx="2">
          <a:schemeClr val="accent1"/>
        </a:lnRef>
        <a:fillRef xmlns:a="http://schemas.openxmlformats.org/drawingml/2006/main" idx="0">
          <a:schemeClr val="accent1"/>
        </a:fillRef>
        <a:effectRef xmlns:a="http://schemas.openxmlformats.org/drawingml/2006/main" idx="1">
          <a:schemeClr val="accent1"/>
        </a:effectRef>
        <a:fontRef xmlns:a="http://schemas.openxmlformats.org/drawingml/2006/main" idx="minor">
          <a:schemeClr val="tx1"/>
        </a:fontRef>
      </cdr:style>
    </cdr:cxnSp>
  </cdr:relSizeAnchor>
  <cdr:relSizeAnchor xmlns:cdr="http://schemas.openxmlformats.org/drawingml/2006/chartDrawing">
    <cdr:from>
      <cdr:x>0.53947</cdr:x>
      <cdr:y>0.12427</cdr:y>
    </cdr:from>
    <cdr:to>
      <cdr:x>0.53947</cdr:x>
      <cdr:y>0.1864</cdr:y>
    </cdr:to>
    <cdr:cxnSp macro="">
      <cdr:nvCxnSpPr>
        <cdr:cNvPr id="14" name="Straight Connector 13"/>
        <cdr:cNvCxnSpPr/>
      </cdr:nvCxnSpPr>
      <cdr:spPr>
        <a:xfrm xmlns:a="http://schemas.openxmlformats.org/drawingml/2006/main">
          <a:off x="3124200" y="457200"/>
          <a:ext cx="0" cy="228600"/>
        </a:xfrm>
        <a:prstGeom xmlns:a="http://schemas.openxmlformats.org/drawingml/2006/main" prst="line">
          <a:avLst/>
        </a:prstGeom>
        <a:ln xmlns:a="http://schemas.openxmlformats.org/drawingml/2006/main">
          <a:solidFill>
            <a:schemeClr val="tx1"/>
          </a:solidFill>
        </a:ln>
        <a:effectLst xmlns:a="http://schemas.openxmlformats.org/drawingml/2006/main"/>
      </cdr:spPr>
      <cdr:style>
        <a:lnRef xmlns:a="http://schemas.openxmlformats.org/drawingml/2006/main" idx="2">
          <a:schemeClr val="accent1"/>
        </a:lnRef>
        <a:fillRef xmlns:a="http://schemas.openxmlformats.org/drawingml/2006/main" idx="0">
          <a:schemeClr val="accent1"/>
        </a:fillRef>
        <a:effectRef xmlns:a="http://schemas.openxmlformats.org/drawingml/2006/main" idx="1">
          <a:schemeClr val="accent1"/>
        </a:effectRef>
        <a:fontRef xmlns:a="http://schemas.openxmlformats.org/drawingml/2006/main" idx="minor">
          <a:schemeClr val="tx1"/>
        </a:fontRef>
      </cdr:style>
    </cdr:cxnSp>
  </cdr:relSizeAnchor>
  <cdr:relSizeAnchor xmlns:cdr="http://schemas.openxmlformats.org/drawingml/2006/chartDrawing">
    <cdr:from>
      <cdr:x>0.57895</cdr:x>
      <cdr:y>0.12427</cdr:y>
    </cdr:from>
    <cdr:to>
      <cdr:x>0.57895</cdr:x>
      <cdr:y>0.1864</cdr:y>
    </cdr:to>
    <cdr:cxnSp macro="">
      <cdr:nvCxnSpPr>
        <cdr:cNvPr id="16" name="Straight Connector 15"/>
        <cdr:cNvCxnSpPr/>
      </cdr:nvCxnSpPr>
      <cdr:spPr>
        <a:xfrm xmlns:a="http://schemas.openxmlformats.org/drawingml/2006/main" flipV="1">
          <a:off x="3352800" y="457200"/>
          <a:ext cx="0" cy="228600"/>
        </a:xfrm>
        <a:prstGeom xmlns:a="http://schemas.openxmlformats.org/drawingml/2006/main" prst="line">
          <a:avLst/>
        </a:prstGeom>
        <a:ln xmlns:a="http://schemas.openxmlformats.org/drawingml/2006/main">
          <a:solidFill>
            <a:schemeClr val="tx1"/>
          </a:solidFill>
        </a:ln>
        <a:effectLst xmlns:a="http://schemas.openxmlformats.org/drawingml/2006/main"/>
      </cdr:spPr>
      <cdr:style>
        <a:lnRef xmlns:a="http://schemas.openxmlformats.org/drawingml/2006/main" idx="2">
          <a:schemeClr val="accent1"/>
        </a:lnRef>
        <a:fillRef xmlns:a="http://schemas.openxmlformats.org/drawingml/2006/main" idx="0">
          <a:schemeClr val="accent1"/>
        </a:fillRef>
        <a:effectRef xmlns:a="http://schemas.openxmlformats.org/drawingml/2006/main" idx="1">
          <a:schemeClr val="accent1"/>
        </a:effectRef>
        <a:fontRef xmlns:a="http://schemas.openxmlformats.org/drawingml/2006/main" idx="minor">
          <a:schemeClr val="tx1"/>
        </a:fontRef>
      </cdr:style>
    </cdr:cxnSp>
  </cdr:relSizeAnchor>
  <cdr:relSizeAnchor xmlns:cdr="http://schemas.openxmlformats.org/drawingml/2006/chartDrawing">
    <cdr:from>
      <cdr:x>0.57895</cdr:x>
      <cdr:y>0.12427</cdr:y>
    </cdr:from>
    <cdr:to>
      <cdr:x>0.80263</cdr:x>
      <cdr:y>0.12427</cdr:y>
    </cdr:to>
    <cdr:cxnSp macro="">
      <cdr:nvCxnSpPr>
        <cdr:cNvPr id="18" name="Straight Connector 17"/>
        <cdr:cNvCxnSpPr/>
      </cdr:nvCxnSpPr>
      <cdr:spPr>
        <a:xfrm xmlns:a="http://schemas.openxmlformats.org/drawingml/2006/main">
          <a:off x="3352800" y="457200"/>
          <a:ext cx="1295400" cy="0"/>
        </a:xfrm>
        <a:prstGeom xmlns:a="http://schemas.openxmlformats.org/drawingml/2006/main" prst="line">
          <a:avLst/>
        </a:prstGeom>
        <a:ln xmlns:a="http://schemas.openxmlformats.org/drawingml/2006/main">
          <a:solidFill>
            <a:schemeClr val="tx1"/>
          </a:solidFill>
        </a:ln>
        <a:effectLst xmlns:a="http://schemas.openxmlformats.org/drawingml/2006/main"/>
      </cdr:spPr>
      <cdr:style>
        <a:lnRef xmlns:a="http://schemas.openxmlformats.org/drawingml/2006/main" idx="2">
          <a:schemeClr val="accent1"/>
        </a:lnRef>
        <a:fillRef xmlns:a="http://schemas.openxmlformats.org/drawingml/2006/main" idx="0">
          <a:schemeClr val="accent1"/>
        </a:fillRef>
        <a:effectRef xmlns:a="http://schemas.openxmlformats.org/drawingml/2006/main" idx="1">
          <a:schemeClr val="accent1"/>
        </a:effectRef>
        <a:fontRef xmlns:a="http://schemas.openxmlformats.org/drawingml/2006/main" idx="minor">
          <a:schemeClr val="tx1"/>
        </a:fontRef>
      </cdr:style>
    </cdr:cxnSp>
  </cdr:relSizeAnchor>
  <cdr:relSizeAnchor xmlns:cdr="http://schemas.openxmlformats.org/drawingml/2006/chartDrawing">
    <cdr:from>
      <cdr:x>0.80263</cdr:x>
      <cdr:y>0.12427</cdr:y>
    </cdr:from>
    <cdr:to>
      <cdr:x>0.80263</cdr:x>
      <cdr:y>0.1864</cdr:y>
    </cdr:to>
    <cdr:cxnSp macro="">
      <cdr:nvCxnSpPr>
        <cdr:cNvPr id="20" name="Straight Connector 19"/>
        <cdr:cNvCxnSpPr/>
      </cdr:nvCxnSpPr>
      <cdr:spPr>
        <a:xfrm xmlns:a="http://schemas.openxmlformats.org/drawingml/2006/main">
          <a:off x="4648200" y="457200"/>
          <a:ext cx="0" cy="228600"/>
        </a:xfrm>
        <a:prstGeom xmlns:a="http://schemas.openxmlformats.org/drawingml/2006/main" prst="line">
          <a:avLst/>
        </a:prstGeom>
        <a:ln xmlns:a="http://schemas.openxmlformats.org/drawingml/2006/main">
          <a:solidFill>
            <a:schemeClr val="tx1"/>
          </a:solidFill>
        </a:ln>
        <a:effectLst xmlns:a="http://schemas.openxmlformats.org/drawingml/2006/main"/>
      </cdr:spPr>
      <cdr:style>
        <a:lnRef xmlns:a="http://schemas.openxmlformats.org/drawingml/2006/main" idx="2">
          <a:schemeClr val="accent1"/>
        </a:lnRef>
        <a:fillRef xmlns:a="http://schemas.openxmlformats.org/drawingml/2006/main" idx="0">
          <a:schemeClr val="accent1"/>
        </a:fillRef>
        <a:effectRef xmlns:a="http://schemas.openxmlformats.org/drawingml/2006/main" idx="1">
          <a:schemeClr val="accent1"/>
        </a:effectRef>
        <a:fontRef xmlns:a="http://schemas.openxmlformats.org/drawingml/2006/main" idx="minor">
          <a:schemeClr val="tx1"/>
        </a:fontRef>
      </cdr:style>
    </cdr:cxn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26833" cy="463550"/>
          </a:xfrm>
          <a:prstGeom prst="rect">
            <a:avLst/>
          </a:prstGeom>
        </p:spPr>
        <p:txBody>
          <a:bodyPr vert="horz" lIns="92873" tIns="46437" rIns="92873" bIns="46437" rtlCol="0"/>
          <a:lstStyle>
            <a:lvl1pPr algn="l">
              <a:defRPr sz="1200"/>
            </a:lvl1pPr>
          </a:lstStyle>
          <a:p>
            <a:endParaRPr lang="en-US"/>
          </a:p>
        </p:txBody>
      </p:sp>
      <p:sp>
        <p:nvSpPr>
          <p:cNvPr id="3" name="Date Placeholder 2"/>
          <p:cNvSpPr>
            <a:spLocks noGrp="1"/>
          </p:cNvSpPr>
          <p:nvPr>
            <p:ph type="dt" sz="quarter" idx="1"/>
          </p:nvPr>
        </p:nvSpPr>
        <p:spPr>
          <a:xfrm>
            <a:off x="3956551" y="0"/>
            <a:ext cx="3026833" cy="463550"/>
          </a:xfrm>
          <a:prstGeom prst="rect">
            <a:avLst/>
          </a:prstGeom>
        </p:spPr>
        <p:txBody>
          <a:bodyPr vert="horz" lIns="92873" tIns="46437" rIns="92873" bIns="46437" rtlCol="0"/>
          <a:lstStyle>
            <a:lvl1pPr algn="r">
              <a:defRPr sz="1200"/>
            </a:lvl1pPr>
          </a:lstStyle>
          <a:p>
            <a:fld id="{E2122C26-661C-4E36-920C-08B8BFA344CC}" type="datetimeFigureOut">
              <a:rPr lang="en-US" smtClean="0"/>
              <a:pPr/>
              <a:t>11/3/2015</a:t>
            </a:fld>
            <a:endParaRPr lang="en-US"/>
          </a:p>
        </p:txBody>
      </p:sp>
      <p:sp>
        <p:nvSpPr>
          <p:cNvPr id="4" name="Footer Placeholder 3"/>
          <p:cNvSpPr>
            <a:spLocks noGrp="1"/>
          </p:cNvSpPr>
          <p:nvPr>
            <p:ph type="ftr" sz="quarter" idx="2"/>
          </p:nvPr>
        </p:nvSpPr>
        <p:spPr>
          <a:xfrm>
            <a:off x="1" y="8805841"/>
            <a:ext cx="3026833" cy="463550"/>
          </a:xfrm>
          <a:prstGeom prst="rect">
            <a:avLst/>
          </a:prstGeom>
        </p:spPr>
        <p:txBody>
          <a:bodyPr vert="horz" lIns="92873" tIns="46437" rIns="92873" bIns="46437" rtlCol="0" anchor="b"/>
          <a:lstStyle>
            <a:lvl1pPr algn="l">
              <a:defRPr sz="1200"/>
            </a:lvl1pPr>
          </a:lstStyle>
          <a:p>
            <a:endParaRPr lang="en-US"/>
          </a:p>
        </p:txBody>
      </p:sp>
      <p:sp>
        <p:nvSpPr>
          <p:cNvPr id="5" name="Slide Number Placeholder 4"/>
          <p:cNvSpPr>
            <a:spLocks noGrp="1"/>
          </p:cNvSpPr>
          <p:nvPr>
            <p:ph type="sldNum" sz="quarter" idx="3"/>
          </p:nvPr>
        </p:nvSpPr>
        <p:spPr>
          <a:xfrm>
            <a:off x="3956551" y="8805841"/>
            <a:ext cx="3026833" cy="463550"/>
          </a:xfrm>
          <a:prstGeom prst="rect">
            <a:avLst/>
          </a:prstGeom>
        </p:spPr>
        <p:txBody>
          <a:bodyPr vert="horz" lIns="92873" tIns="46437" rIns="92873" bIns="46437" rtlCol="0" anchor="b"/>
          <a:lstStyle>
            <a:lvl1pPr algn="r">
              <a:defRPr sz="1200"/>
            </a:lvl1pPr>
          </a:lstStyle>
          <a:p>
            <a:fld id="{4BD34B54-6DE5-4B13-8268-CAB2A198DC7B}" type="slidenum">
              <a:rPr lang="en-US" smtClean="0"/>
              <a:pPr/>
              <a:t>‹#›</a:t>
            </a:fld>
            <a:endParaRPr lang="en-US"/>
          </a:p>
        </p:txBody>
      </p:sp>
    </p:spTree>
    <p:extLst>
      <p:ext uri="{BB962C8B-B14F-4D97-AF65-F5344CB8AC3E}">
        <p14:creationId xmlns:p14="http://schemas.microsoft.com/office/powerpoint/2010/main" val="299452390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26833" cy="463550"/>
          </a:xfrm>
          <a:prstGeom prst="rect">
            <a:avLst/>
          </a:prstGeom>
        </p:spPr>
        <p:txBody>
          <a:bodyPr vert="horz" lIns="92873" tIns="46437" rIns="92873" bIns="46437" rtlCol="0"/>
          <a:lstStyle>
            <a:lvl1pPr algn="l">
              <a:defRPr sz="1200"/>
            </a:lvl1pPr>
          </a:lstStyle>
          <a:p>
            <a:endParaRPr lang="en-US"/>
          </a:p>
        </p:txBody>
      </p:sp>
      <p:sp>
        <p:nvSpPr>
          <p:cNvPr id="3" name="Date Placeholder 2"/>
          <p:cNvSpPr>
            <a:spLocks noGrp="1"/>
          </p:cNvSpPr>
          <p:nvPr>
            <p:ph type="dt" idx="1"/>
          </p:nvPr>
        </p:nvSpPr>
        <p:spPr>
          <a:xfrm>
            <a:off x="3956551" y="0"/>
            <a:ext cx="3026833" cy="463550"/>
          </a:xfrm>
          <a:prstGeom prst="rect">
            <a:avLst/>
          </a:prstGeom>
        </p:spPr>
        <p:txBody>
          <a:bodyPr vert="horz" lIns="92873" tIns="46437" rIns="92873" bIns="46437" rtlCol="0"/>
          <a:lstStyle>
            <a:lvl1pPr algn="r">
              <a:defRPr sz="1200"/>
            </a:lvl1pPr>
          </a:lstStyle>
          <a:p>
            <a:fld id="{E502474C-8931-45FC-83E9-CB893C0600B2}" type="datetimeFigureOut">
              <a:rPr lang="en-US" smtClean="0"/>
              <a:pPr/>
              <a:t>11/3/2015</a:t>
            </a:fld>
            <a:endParaRPr lang="en-US"/>
          </a:p>
        </p:txBody>
      </p:sp>
      <p:sp>
        <p:nvSpPr>
          <p:cNvPr id="4" name="Slide Image Placeholder 3"/>
          <p:cNvSpPr>
            <a:spLocks noGrp="1" noRot="1" noChangeAspect="1"/>
          </p:cNvSpPr>
          <p:nvPr>
            <p:ph type="sldImg" idx="2"/>
          </p:nvPr>
        </p:nvSpPr>
        <p:spPr>
          <a:xfrm>
            <a:off x="1174750" y="695325"/>
            <a:ext cx="4635500" cy="3476625"/>
          </a:xfrm>
          <a:prstGeom prst="rect">
            <a:avLst/>
          </a:prstGeom>
          <a:noFill/>
          <a:ln w="12700">
            <a:solidFill>
              <a:prstClr val="black"/>
            </a:solidFill>
          </a:ln>
        </p:spPr>
        <p:txBody>
          <a:bodyPr vert="horz" lIns="92873" tIns="46437" rIns="92873" bIns="46437" rtlCol="0" anchor="ctr"/>
          <a:lstStyle/>
          <a:p>
            <a:endParaRPr lang="en-US"/>
          </a:p>
        </p:txBody>
      </p:sp>
      <p:sp>
        <p:nvSpPr>
          <p:cNvPr id="5" name="Notes Placeholder 4"/>
          <p:cNvSpPr>
            <a:spLocks noGrp="1"/>
          </p:cNvSpPr>
          <p:nvPr>
            <p:ph type="body" sz="quarter" idx="3"/>
          </p:nvPr>
        </p:nvSpPr>
        <p:spPr>
          <a:xfrm>
            <a:off x="698500" y="4403726"/>
            <a:ext cx="5588000" cy="4171950"/>
          </a:xfrm>
          <a:prstGeom prst="rect">
            <a:avLst/>
          </a:prstGeom>
        </p:spPr>
        <p:txBody>
          <a:bodyPr vert="horz" lIns="92873" tIns="46437" rIns="92873" bIns="46437"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8805841"/>
            <a:ext cx="3026833" cy="463550"/>
          </a:xfrm>
          <a:prstGeom prst="rect">
            <a:avLst/>
          </a:prstGeom>
        </p:spPr>
        <p:txBody>
          <a:bodyPr vert="horz" lIns="92873" tIns="46437" rIns="92873" bIns="46437" rtlCol="0" anchor="b"/>
          <a:lstStyle>
            <a:lvl1pPr algn="l">
              <a:defRPr sz="1200"/>
            </a:lvl1pPr>
          </a:lstStyle>
          <a:p>
            <a:endParaRPr lang="en-US"/>
          </a:p>
        </p:txBody>
      </p:sp>
      <p:sp>
        <p:nvSpPr>
          <p:cNvPr id="7" name="Slide Number Placeholder 6"/>
          <p:cNvSpPr>
            <a:spLocks noGrp="1"/>
          </p:cNvSpPr>
          <p:nvPr>
            <p:ph type="sldNum" sz="quarter" idx="5"/>
          </p:nvPr>
        </p:nvSpPr>
        <p:spPr>
          <a:xfrm>
            <a:off x="3956551" y="8805841"/>
            <a:ext cx="3026833" cy="463550"/>
          </a:xfrm>
          <a:prstGeom prst="rect">
            <a:avLst/>
          </a:prstGeom>
        </p:spPr>
        <p:txBody>
          <a:bodyPr vert="horz" lIns="92873" tIns="46437" rIns="92873" bIns="46437" rtlCol="0" anchor="b"/>
          <a:lstStyle>
            <a:lvl1pPr algn="r">
              <a:defRPr sz="1200"/>
            </a:lvl1pPr>
          </a:lstStyle>
          <a:p>
            <a:fld id="{D5E57D02-E4F5-48F1-97BB-1370C14AAA32}" type="slidenum">
              <a:rPr lang="en-US" smtClean="0"/>
              <a:pPr/>
              <a:t>‹#›</a:t>
            </a:fld>
            <a:endParaRPr lang="en-US"/>
          </a:p>
        </p:txBody>
      </p:sp>
    </p:spTree>
    <p:extLst>
      <p:ext uri="{BB962C8B-B14F-4D97-AF65-F5344CB8AC3E}">
        <p14:creationId xmlns:p14="http://schemas.microsoft.com/office/powerpoint/2010/main" val="23306136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5E57D02-E4F5-48F1-97BB-1370C14AAA32}" type="slidenum">
              <a:rPr lang="en-US" smtClean="0"/>
              <a:pPr/>
              <a:t>6</a:t>
            </a:fld>
            <a:endParaRPr lang="en-US"/>
          </a:p>
        </p:txBody>
      </p:sp>
    </p:spTree>
    <p:extLst>
      <p:ext uri="{BB962C8B-B14F-4D97-AF65-F5344CB8AC3E}">
        <p14:creationId xmlns:p14="http://schemas.microsoft.com/office/powerpoint/2010/main" val="6563650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had 69 participants from around the world</a:t>
            </a:r>
            <a:r>
              <a:rPr lang="en-US" baseline="0" dirty="0" smtClean="0"/>
              <a:t> including 27 from Europe. Ages ranged from 1 to 18 with an average age of close to 8 years old. Based on the CHARGE characteristic data, our population was very representative of a typical CHARGE population. All participants were either CHD7 gene positive or met the clinical criteria for a CHARGE syndrome diagnosis.</a:t>
            </a:r>
            <a:endParaRPr lang="en-US" dirty="0"/>
          </a:p>
        </p:txBody>
      </p:sp>
      <p:sp>
        <p:nvSpPr>
          <p:cNvPr id="4" name="Slide Number Placeholder 3"/>
          <p:cNvSpPr>
            <a:spLocks noGrp="1"/>
          </p:cNvSpPr>
          <p:nvPr>
            <p:ph type="sldNum" sz="quarter" idx="10"/>
          </p:nvPr>
        </p:nvSpPr>
        <p:spPr/>
        <p:txBody>
          <a:bodyPr/>
          <a:lstStyle/>
          <a:p>
            <a:fld id="{D5E57D02-E4F5-48F1-97BB-1370C14AAA32}" type="slidenum">
              <a:rPr lang="en-US" smtClean="0"/>
              <a:pPr/>
              <a:t>23</a:t>
            </a:fld>
            <a:endParaRPr lang="en-US"/>
          </a:p>
        </p:txBody>
      </p:sp>
    </p:spTree>
    <p:extLst>
      <p:ext uri="{BB962C8B-B14F-4D97-AF65-F5344CB8AC3E}">
        <p14:creationId xmlns:p14="http://schemas.microsoft.com/office/powerpoint/2010/main" val="25022574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pediatric assessment scale for severe feeding problems was designed</a:t>
            </a:r>
            <a:r>
              <a:rPr lang="en-US" baseline="0" dirty="0" smtClean="0"/>
              <a:t> and validated at the IWK in Nova Scotia. This questionnaire found that in our population, children who were tube fed had worse feeding problems than those children who were partially tube and oral fed.  Children who were partially orally fed, had worse feeding problem than children who were completely orally fed.</a:t>
            </a:r>
            <a:endParaRPr lang="en-US" dirty="0"/>
          </a:p>
        </p:txBody>
      </p:sp>
      <p:sp>
        <p:nvSpPr>
          <p:cNvPr id="4" name="Slide Number Placeholder 3"/>
          <p:cNvSpPr>
            <a:spLocks noGrp="1"/>
          </p:cNvSpPr>
          <p:nvPr>
            <p:ph type="sldNum" sz="quarter" idx="10"/>
          </p:nvPr>
        </p:nvSpPr>
        <p:spPr/>
        <p:txBody>
          <a:bodyPr/>
          <a:lstStyle/>
          <a:p>
            <a:fld id="{D5E57D02-E4F5-48F1-97BB-1370C14AAA32}" type="slidenum">
              <a:rPr lang="en-US" smtClean="0"/>
              <a:pPr/>
              <a:t>24</a:t>
            </a:fld>
            <a:endParaRPr lang="en-US"/>
          </a:p>
        </p:txBody>
      </p:sp>
    </p:spTree>
    <p:extLst>
      <p:ext uri="{BB962C8B-B14F-4D97-AF65-F5344CB8AC3E}">
        <p14:creationId xmlns:p14="http://schemas.microsoft.com/office/powerpoint/2010/main" val="40370029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short answer questions provided</a:t>
            </a:r>
            <a:r>
              <a:rPr lang="en-US" baseline="0" dirty="0" smtClean="0"/>
              <a:t> a wealth of information. To briefly summarize, children with </a:t>
            </a:r>
            <a:r>
              <a:rPr lang="en-US" baseline="0" dirty="0" err="1" smtClean="0"/>
              <a:t>choanal</a:t>
            </a:r>
            <a:r>
              <a:rPr lang="en-US" baseline="0" dirty="0" smtClean="0"/>
              <a:t> atresia or stenosis had greater GI symptoms than those without. In addition, those with cranial nerve  IX and X dysfunction also had worse GI symptoms than those without. No other CHARGE characteristic information was associated with GI symptoms.</a:t>
            </a:r>
          </a:p>
          <a:p>
            <a:endParaRPr lang="en-US" baseline="0" dirty="0" smtClean="0"/>
          </a:p>
          <a:p>
            <a:r>
              <a:rPr lang="en-US" baseline="0" dirty="0" smtClean="0"/>
              <a:t>While the transition from tube to oral feeding was variable, the common challenges identified were lacking of biting and chewing, choking, and mouth overstuffing or pocketing.</a:t>
            </a:r>
            <a:endParaRPr lang="en-US" dirty="0"/>
          </a:p>
        </p:txBody>
      </p:sp>
      <p:sp>
        <p:nvSpPr>
          <p:cNvPr id="4" name="Slide Number Placeholder 3"/>
          <p:cNvSpPr>
            <a:spLocks noGrp="1"/>
          </p:cNvSpPr>
          <p:nvPr>
            <p:ph type="sldNum" sz="quarter" idx="10"/>
          </p:nvPr>
        </p:nvSpPr>
        <p:spPr/>
        <p:txBody>
          <a:bodyPr/>
          <a:lstStyle/>
          <a:p>
            <a:fld id="{D5E57D02-E4F5-48F1-97BB-1370C14AAA32}" type="slidenum">
              <a:rPr lang="en-US" smtClean="0"/>
              <a:pPr/>
              <a:t>26</a:t>
            </a:fld>
            <a:endParaRPr lang="en-US"/>
          </a:p>
        </p:txBody>
      </p:sp>
    </p:spTree>
    <p:extLst>
      <p:ext uri="{BB962C8B-B14F-4D97-AF65-F5344CB8AC3E}">
        <p14:creationId xmlns:p14="http://schemas.microsoft.com/office/powerpoint/2010/main" val="6598001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toilet training data revealed that most training</a:t>
            </a:r>
            <a:r>
              <a:rPr lang="en-US" baseline="0" dirty="0" smtClean="0"/>
              <a:t> occurs later in age than typically developing children, closer to ages 5 through 7. </a:t>
            </a:r>
          </a:p>
          <a:p>
            <a:endParaRPr lang="en-US" baseline="0" dirty="0" smtClean="0"/>
          </a:p>
          <a:p>
            <a:r>
              <a:rPr lang="en-US" baseline="0" dirty="0" smtClean="0"/>
              <a:t>Parents identified bowel regulation, vomiting, general feeding issues including overstuffing, and choking as the greatest feeding challenges.</a:t>
            </a:r>
            <a:endParaRPr lang="en-US" dirty="0"/>
          </a:p>
        </p:txBody>
      </p:sp>
      <p:sp>
        <p:nvSpPr>
          <p:cNvPr id="4" name="Slide Number Placeholder 3"/>
          <p:cNvSpPr>
            <a:spLocks noGrp="1"/>
          </p:cNvSpPr>
          <p:nvPr>
            <p:ph type="sldNum" sz="quarter" idx="10"/>
          </p:nvPr>
        </p:nvSpPr>
        <p:spPr/>
        <p:txBody>
          <a:bodyPr/>
          <a:lstStyle/>
          <a:p>
            <a:fld id="{D5E57D02-E4F5-48F1-97BB-1370C14AAA32}" type="slidenum">
              <a:rPr lang="en-US" smtClean="0"/>
              <a:pPr/>
              <a:t>27</a:t>
            </a:fld>
            <a:endParaRPr lang="en-US"/>
          </a:p>
        </p:txBody>
      </p:sp>
    </p:spTree>
    <p:extLst>
      <p:ext uri="{BB962C8B-B14F-4D97-AF65-F5344CB8AC3E}">
        <p14:creationId xmlns:p14="http://schemas.microsoft.com/office/powerpoint/2010/main" val="29662850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5E57D02-E4F5-48F1-97BB-1370C14AAA32}" type="slidenum">
              <a:rPr lang="en-US" smtClean="0"/>
              <a:pPr/>
              <a:t>35</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64356">
              <a:defRPr/>
            </a:pPr>
            <a:r>
              <a:rPr lang="en-US" dirty="0" smtClean="0"/>
              <a:t>1. </a:t>
            </a:r>
            <a:r>
              <a:rPr lang="en-US" dirty="0"/>
              <a:t>Patten, S.A., Jacobs-</a:t>
            </a:r>
            <a:r>
              <a:rPr lang="en-US" dirty="0" err="1"/>
              <a:t>McDaniels</a:t>
            </a:r>
            <a:r>
              <a:rPr lang="en-US" dirty="0"/>
              <a:t>, N.L., </a:t>
            </a:r>
            <a:r>
              <a:rPr lang="en-US" dirty="0" err="1"/>
              <a:t>Zaouter</a:t>
            </a:r>
            <a:r>
              <a:rPr lang="en-US" dirty="0"/>
              <a:t>, C., </a:t>
            </a:r>
            <a:r>
              <a:rPr lang="en-US" dirty="0" err="1"/>
              <a:t>Drapeau</a:t>
            </a:r>
            <a:r>
              <a:rPr lang="en-US" dirty="0"/>
              <a:t>, P., Albertson, R.C. 2012. Role of chd7 in </a:t>
            </a:r>
            <a:r>
              <a:rPr lang="en-US" dirty="0" err="1"/>
              <a:t>zebrafish</a:t>
            </a:r>
            <a:r>
              <a:rPr lang="en-US" dirty="0"/>
              <a:t>: a model for CHARGE syndrome. </a:t>
            </a:r>
            <a:r>
              <a:rPr lang="en-US" dirty="0" err="1"/>
              <a:t>PLoS</a:t>
            </a:r>
            <a:r>
              <a:rPr lang="en-US" dirty="0"/>
              <a:t> ONE. 7(2): e31650. </a:t>
            </a:r>
          </a:p>
          <a:p>
            <a:endParaRPr lang="en-US" dirty="0"/>
          </a:p>
        </p:txBody>
      </p:sp>
      <p:sp>
        <p:nvSpPr>
          <p:cNvPr id="4" name="Slide Number Placeholder 3"/>
          <p:cNvSpPr>
            <a:spLocks noGrp="1"/>
          </p:cNvSpPr>
          <p:nvPr>
            <p:ph type="sldNum" sz="quarter" idx="10"/>
          </p:nvPr>
        </p:nvSpPr>
        <p:spPr/>
        <p:txBody>
          <a:bodyPr/>
          <a:lstStyle/>
          <a:p>
            <a:fld id="{86DE095A-2DD3-0247-AF36-4B713E031DE6}" type="slidenum">
              <a:rPr lang="en-US" smtClean="0"/>
              <a:t>49</a:t>
            </a:fld>
            <a:endParaRPr lang="en-US"/>
          </a:p>
        </p:txBody>
      </p:sp>
    </p:spTree>
    <p:extLst>
      <p:ext uri="{BB962C8B-B14F-4D97-AF65-F5344CB8AC3E}">
        <p14:creationId xmlns:p14="http://schemas.microsoft.com/office/powerpoint/2010/main" val="25663615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Picture Reference: Kelsey et al 2013. ENU-induced Mutation in the DNA-binding Domain of KLF3 Reveals Important Roles for KLF3 in Cardiovascular Development and Function in Mice.  PLOS Genetics. DOI: 10.1371.</a:t>
            </a:r>
          </a:p>
        </p:txBody>
      </p:sp>
      <p:sp>
        <p:nvSpPr>
          <p:cNvPr id="4" name="Slide Number Placeholder 3"/>
          <p:cNvSpPr>
            <a:spLocks noGrp="1"/>
          </p:cNvSpPr>
          <p:nvPr>
            <p:ph type="sldNum" sz="quarter" idx="10"/>
          </p:nvPr>
        </p:nvSpPr>
        <p:spPr/>
        <p:txBody>
          <a:bodyPr/>
          <a:lstStyle/>
          <a:p>
            <a:fld id="{86DE095A-2DD3-0247-AF36-4B713E031DE6}" type="slidenum">
              <a:rPr lang="en-US" smtClean="0"/>
              <a:t>58</a:t>
            </a:fld>
            <a:endParaRPr lang="en-US"/>
          </a:p>
        </p:txBody>
      </p:sp>
    </p:spTree>
    <p:extLst>
      <p:ext uri="{BB962C8B-B14F-4D97-AF65-F5344CB8AC3E}">
        <p14:creationId xmlns:p14="http://schemas.microsoft.com/office/powerpoint/2010/main" val="17342180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79C897E-7100-44C4-9099-CECC0E163D72}" type="datetimeFigureOut">
              <a:rPr lang="en-US" smtClean="0"/>
              <a:pPr/>
              <a:t>11/3/2015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3166CC-561E-44DE-8161-AF1B07E60BD6}"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79C897E-7100-44C4-9099-CECC0E163D72}" type="datetimeFigureOut">
              <a:rPr lang="en-US" smtClean="0"/>
              <a:pPr/>
              <a:t>11/3/2015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3166CC-561E-44DE-8161-AF1B07E60BD6}"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79C897E-7100-44C4-9099-CECC0E163D72}" type="datetimeFigureOut">
              <a:rPr lang="en-US" smtClean="0"/>
              <a:pPr/>
              <a:t>11/3/2015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3166CC-561E-44DE-8161-AF1B07E60BD6}"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85800" y="1981200"/>
            <a:ext cx="7772400" cy="4114800"/>
          </a:xfrm>
        </p:spPr>
        <p:txBody>
          <a:bodyPr/>
          <a:lstStyle/>
          <a:p>
            <a:endParaRPr lang="en-US"/>
          </a:p>
        </p:txBody>
      </p:sp>
      <p:sp>
        <p:nvSpPr>
          <p:cNvPr id="4" name="Date Placeholder 3"/>
          <p:cNvSpPr>
            <a:spLocks noGrp="1"/>
          </p:cNvSpPr>
          <p:nvPr>
            <p:ph type="dt" sz="half" idx="10"/>
          </p:nvPr>
        </p:nvSpPr>
        <p:spPr>
          <a:xfrm>
            <a:off x="685800" y="6248400"/>
            <a:ext cx="1905000" cy="457200"/>
          </a:xfrm>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a:xfrm>
            <a:off x="3124200" y="6248400"/>
            <a:ext cx="2895600" cy="457200"/>
          </a:xfrm>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a:xfrm>
            <a:off x="6553200" y="6248400"/>
            <a:ext cx="1905000" cy="457200"/>
          </a:xfrm>
        </p:spPr>
        <p:txBody>
          <a:bodyPr/>
          <a:lstStyle>
            <a:lvl1pPr>
              <a:defRPr/>
            </a:lvl1pPr>
          </a:lstStyle>
          <a:p>
            <a:fld id="{3E4F1ADD-60B1-41C6-8FF0-F5D3573C08B2}"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0115738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79C897E-7100-44C4-9099-CECC0E163D72}" type="datetimeFigureOut">
              <a:rPr lang="en-US" smtClean="0"/>
              <a:pPr/>
              <a:t>11/3/2015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3166CC-561E-44DE-8161-AF1B07E60BD6}"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79C897E-7100-44C4-9099-CECC0E163D72}" type="datetimeFigureOut">
              <a:rPr lang="en-US" smtClean="0"/>
              <a:pPr/>
              <a:t>11/3/2015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3166CC-561E-44DE-8161-AF1B07E60BD6}"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79C897E-7100-44C4-9099-CECC0E163D72}" type="datetimeFigureOut">
              <a:rPr lang="en-US" smtClean="0"/>
              <a:pPr/>
              <a:t>11/3/2015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3166CC-561E-44DE-8161-AF1B07E60BD6}"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79C897E-7100-44C4-9099-CECC0E163D72}" type="datetimeFigureOut">
              <a:rPr lang="en-US" smtClean="0"/>
              <a:pPr/>
              <a:t>11/3/2015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23166CC-561E-44DE-8161-AF1B07E60BD6}"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79C897E-7100-44C4-9099-CECC0E163D72}" type="datetimeFigureOut">
              <a:rPr lang="en-US" smtClean="0"/>
              <a:pPr/>
              <a:t>11/3/2015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23166CC-561E-44DE-8161-AF1B07E60BD6}"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79C897E-7100-44C4-9099-CECC0E163D72}" type="datetimeFigureOut">
              <a:rPr lang="en-US" smtClean="0"/>
              <a:pPr/>
              <a:t>11/3/2015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23166CC-561E-44DE-8161-AF1B07E60BD6}"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79C897E-7100-44C4-9099-CECC0E163D72}" type="datetimeFigureOut">
              <a:rPr lang="en-US" smtClean="0"/>
              <a:pPr/>
              <a:t>11/3/2015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3166CC-561E-44DE-8161-AF1B07E60BD6}"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79C897E-7100-44C4-9099-CECC0E163D72}" type="datetimeFigureOut">
              <a:rPr lang="en-US" smtClean="0"/>
              <a:pPr/>
              <a:t>11/3/2015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3166CC-561E-44DE-8161-AF1B07E60BD6}"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79C897E-7100-44C4-9099-CECC0E163D72}" type="datetimeFigureOut">
              <a:rPr lang="en-US" smtClean="0"/>
              <a:pPr/>
              <a:t>11/3/2015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3166CC-561E-44DE-8161-AF1B07E60BD6}"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1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20.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36.jpe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eg"/><Relationship Id="rId1" Type="http://schemas.openxmlformats.org/officeDocument/2006/relationships/slideLayout" Target="../slideLayouts/slideLayout7.xml"/><Relationship Id="rId4" Type="http://schemas.openxmlformats.org/officeDocument/2006/relationships/image" Target="../media/image9.jpg"/></Relationships>
</file>

<file path=ppt/slides/_rels/slide30.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3" Type="http://schemas.openxmlformats.org/officeDocument/2006/relationships/image" Target="../media/image41.gif"/><Relationship Id="rId2" Type="http://schemas.openxmlformats.org/officeDocument/2006/relationships/hyperlink" Target="http://www.google.ca/url?sa=i&amp;rct=j&amp;q=&amp;esrc=s&amp;frm=1&amp;source=images&amp;cd=&amp;cad=rja&amp;docid=1A1twP4LlJ_SWM&amp;tbnid=50HvuP_5pUNTQM:&amp;ved=0CAUQjRw&amp;url=http://nursingcrib.com/anatomy-and-physiology/anatomy-and-physiology-special-senses-taste-and-smell/&amp;ei=UkRlUqmGEvaz4APN9YCIAw&amp;bvm=bv.54934254,d.dmg&amp;psig=AFQjCNEM8pPXD34vXtjsGlYHt5NCCwMDqg&amp;ust=1382454635761429" TargetMode="External"/><Relationship Id="rId1" Type="http://schemas.openxmlformats.org/officeDocument/2006/relationships/slideLayout" Target="../slideLayouts/slideLayout7.xml"/><Relationship Id="rId4" Type="http://schemas.openxmlformats.org/officeDocument/2006/relationships/image" Target="../media/image42.jpeg"/></Relationships>
</file>

<file path=ppt/slides/_rels/slide34.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6.xml"/><Relationship Id="rId1" Type="http://schemas.openxmlformats.org/officeDocument/2006/relationships/slideLayout" Target="../slideLayouts/slideLayout6.xml"/><Relationship Id="rId5" Type="http://schemas.openxmlformats.org/officeDocument/2006/relationships/image" Target="../media/image46.jpeg"/><Relationship Id="rId4" Type="http://schemas.openxmlformats.org/officeDocument/2006/relationships/image" Target="../media/image45.jpeg"/></Relationships>
</file>

<file path=ppt/slides/_rels/slide36.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7.xml"/><Relationship Id="rId4" Type="http://schemas.openxmlformats.org/officeDocument/2006/relationships/image" Target="../media/image52.jpeg"/></Relationships>
</file>

<file path=ppt/slides/_rels/slide39.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image" Target="../media/image54.jpe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56.emf"/><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hyperlink" Target="https://www.youtube.com/watch?v=1h2VW8USCAA" TargetMode="Externa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jpeg"/><Relationship Id="rId1" Type="http://schemas.openxmlformats.org/officeDocument/2006/relationships/slideLayout" Target="../slideLayouts/slideLayout2.xml"/><Relationship Id="rId4" Type="http://schemas.openxmlformats.org/officeDocument/2006/relationships/image" Target="../media/image61.jpg"/></Relationships>
</file>

<file path=ppt/slides/_rels/slide47.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image" Target="../media/image65.jpeg"/><Relationship Id="rId1" Type="http://schemas.openxmlformats.org/officeDocument/2006/relationships/slideLayout" Target="../slideLayouts/slideLayout2.xml"/><Relationship Id="rId5" Type="http://schemas.openxmlformats.org/officeDocument/2006/relationships/image" Target="../media/image68.jpeg"/><Relationship Id="rId4" Type="http://schemas.openxmlformats.org/officeDocument/2006/relationships/image" Target="../media/image67.jpeg"/></Relationships>
</file>

<file path=ppt/slides/_rels/slide51.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image" Target="../media/image69.jpeg"/><Relationship Id="rId1" Type="http://schemas.openxmlformats.org/officeDocument/2006/relationships/slideLayout" Target="../slideLayouts/slideLayout2.xml"/><Relationship Id="rId5" Type="http://schemas.openxmlformats.org/officeDocument/2006/relationships/image" Target="../media/image72.jpeg"/><Relationship Id="rId4" Type="http://schemas.openxmlformats.org/officeDocument/2006/relationships/image" Target="../media/image71.jpeg"/></Relationships>
</file>

<file path=ppt/slides/_rels/slide52.xml.rels><?xml version="1.0" encoding="UTF-8" standalone="yes"?>
<Relationships xmlns="http://schemas.openxmlformats.org/package/2006/relationships"><Relationship Id="rId2" Type="http://schemas.openxmlformats.org/officeDocument/2006/relationships/image" Target="../media/image73.jp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8" Type="http://schemas.openxmlformats.org/officeDocument/2006/relationships/image" Target="../media/image80.tiff"/><Relationship Id="rId3" Type="http://schemas.openxmlformats.org/officeDocument/2006/relationships/image" Target="../media/image75.tiff"/><Relationship Id="rId7" Type="http://schemas.openxmlformats.org/officeDocument/2006/relationships/image" Target="../media/image79.tiff"/><Relationship Id="rId2" Type="http://schemas.openxmlformats.org/officeDocument/2006/relationships/image" Target="../media/image74.jpeg"/><Relationship Id="rId1" Type="http://schemas.openxmlformats.org/officeDocument/2006/relationships/slideLayout" Target="../slideLayouts/slideLayout2.xml"/><Relationship Id="rId6" Type="http://schemas.openxmlformats.org/officeDocument/2006/relationships/image" Target="../media/image78.tiff"/><Relationship Id="rId5" Type="http://schemas.openxmlformats.org/officeDocument/2006/relationships/image" Target="../media/image77.tiff"/><Relationship Id="rId4" Type="http://schemas.openxmlformats.org/officeDocument/2006/relationships/image" Target="../media/image76.tiff"/><Relationship Id="rId9" Type="http://schemas.openxmlformats.org/officeDocument/2006/relationships/image" Target="../media/image81.jpe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jpe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image" Target="../media/image82.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84.pn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85.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86.jpeg"/></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txBox="1">
            <a:spLocks/>
          </p:cNvSpPr>
          <p:nvPr/>
        </p:nvSpPr>
        <p:spPr>
          <a:xfrm>
            <a:off x="1436702" y="304800"/>
            <a:ext cx="6241742" cy="1470025"/>
          </a:xfrm>
          <a:prstGeom prst="rect">
            <a:avLst/>
          </a:prstGeom>
        </p:spPr>
        <p:txBody>
          <a:bodyPr vert="horz" lIns="91440" tIns="45720" rIns="91440" bIns="45720" rtlCol="0" anchor="ctr">
            <a:normAutofit fontScale="925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4400" dirty="0" smtClean="0">
                <a:latin typeface="+mj-lt"/>
                <a:ea typeface="+mj-ea"/>
                <a:cs typeface="+mj-cs"/>
              </a:rPr>
              <a:t>Those GUT Feelings!</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noProof="0" dirty="0" smtClean="0">
                <a:ln>
                  <a:noFill/>
                </a:ln>
                <a:solidFill>
                  <a:schemeClr val="tx1"/>
                </a:solidFill>
                <a:effectLst/>
                <a:uLnTx/>
                <a:uFillTx/>
                <a:latin typeface="+mj-lt"/>
                <a:ea typeface="+mj-ea"/>
                <a:cs typeface="+mj-cs"/>
              </a:rPr>
              <a:t>Cranial Nerves &amp; </a:t>
            </a:r>
            <a:r>
              <a:rPr kumimoji="0" lang="en-US" sz="3200" b="0" i="0" u="none" strike="noStrike" kern="1200" cap="none" spc="0" normalizeH="0" noProof="0" dirty="0" err="1" smtClean="0">
                <a:ln>
                  <a:noFill/>
                </a:ln>
                <a:solidFill>
                  <a:schemeClr val="tx1"/>
                </a:solidFill>
                <a:effectLst/>
                <a:uLnTx/>
                <a:uFillTx/>
                <a:latin typeface="+mj-lt"/>
                <a:ea typeface="+mj-ea"/>
                <a:cs typeface="+mj-cs"/>
              </a:rPr>
              <a:t>th</a:t>
            </a:r>
            <a:r>
              <a:rPr lang="en-US" sz="3200" dirty="0" smtClean="0">
                <a:latin typeface="+mj-lt"/>
                <a:ea typeface="+mj-ea"/>
                <a:cs typeface="+mj-cs"/>
              </a:rPr>
              <a:t>e GI System</a:t>
            </a:r>
            <a:r>
              <a:rPr kumimoji="0" lang="en-US" sz="3200" b="0" i="0" u="none" strike="noStrike" kern="1200" cap="none" spc="0" normalizeH="0" noProof="0" dirty="0" smtClean="0">
                <a:ln>
                  <a:noFill/>
                </a:ln>
                <a:solidFill>
                  <a:schemeClr val="tx1"/>
                </a:solidFill>
                <a:effectLst/>
                <a:uLnTx/>
                <a:uFillTx/>
                <a:latin typeface="+mj-lt"/>
                <a:ea typeface="+mj-ea"/>
                <a:cs typeface="+mj-cs"/>
              </a:rPr>
              <a:t> in </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noProof="0" dirty="0" smtClean="0">
                <a:ln>
                  <a:noFill/>
                </a:ln>
                <a:solidFill>
                  <a:schemeClr val="tx1"/>
                </a:solidFill>
                <a:effectLst/>
                <a:uLnTx/>
                <a:uFillTx/>
                <a:latin typeface="+mj-lt"/>
                <a:ea typeface="+mj-ea"/>
                <a:cs typeface="+mj-cs"/>
              </a:rPr>
              <a:t>CHARGE Syndrome</a:t>
            </a:r>
            <a:endParaRPr kumimoji="0" lang="en-US" sz="3200" b="0" i="0" u="none" strike="noStrike" kern="1200" cap="none" spc="0" normalizeH="0" baseline="0" noProof="0" dirty="0">
              <a:ln>
                <a:noFill/>
              </a:ln>
              <a:solidFill>
                <a:schemeClr val="tx1"/>
              </a:solidFill>
              <a:effectLst/>
              <a:uLnTx/>
              <a:uFillTx/>
              <a:latin typeface="+mj-lt"/>
              <a:ea typeface="+mj-ea"/>
              <a:cs typeface="+mj-cs"/>
            </a:endParaRPr>
          </a:p>
        </p:txBody>
      </p:sp>
      <p:sp>
        <p:nvSpPr>
          <p:cNvPr id="15" name="Subtitle 2"/>
          <p:cNvSpPr>
            <a:spLocks noGrp="1"/>
          </p:cNvSpPr>
          <p:nvPr>
            <p:ph type="subTitle" idx="1"/>
          </p:nvPr>
        </p:nvSpPr>
        <p:spPr>
          <a:xfrm>
            <a:off x="1371600" y="1676400"/>
            <a:ext cx="6400800" cy="1524000"/>
          </a:xfrm>
        </p:spPr>
        <p:txBody>
          <a:bodyPr>
            <a:noAutofit/>
          </a:bodyPr>
          <a:lstStyle/>
          <a:p>
            <a:r>
              <a:rPr lang="en-US" sz="2000" dirty="0" smtClean="0"/>
              <a:t>Dr. Kim Blake</a:t>
            </a:r>
          </a:p>
          <a:p>
            <a:r>
              <a:rPr lang="en-US" sz="2000" dirty="0" smtClean="0"/>
              <a:t>Professor Pediatrics</a:t>
            </a:r>
          </a:p>
          <a:p>
            <a:r>
              <a:rPr lang="en-US" sz="2000" dirty="0" smtClean="0"/>
              <a:t>IWK Health Centre and Dalhousie University</a:t>
            </a:r>
          </a:p>
          <a:p>
            <a:r>
              <a:rPr lang="en-US" sz="2000" dirty="0" smtClean="0"/>
              <a:t>kblake@dal.ca</a:t>
            </a:r>
            <a:endParaRPr lang="en-US" sz="20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1328" y="90747"/>
            <a:ext cx="2088472" cy="747453"/>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0000" y="139247"/>
            <a:ext cx="1371600" cy="784794"/>
          </a:xfrm>
          <a:prstGeom prst="rect">
            <a:avLst/>
          </a:prstGeom>
        </p:spPr>
      </p:pic>
      <p:sp>
        <p:nvSpPr>
          <p:cNvPr id="7" name="TextBox 6"/>
          <p:cNvSpPr txBox="1"/>
          <p:nvPr/>
        </p:nvSpPr>
        <p:spPr>
          <a:xfrm>
            <a:off x="1981200" y="6036054"/>
            <a:ext cx="5181600" cy="523220"/>
          </a:xfrm>
          <a:prstGeom prst="rect">
            <a:avLst/>
          </a:prstGeom>
          <a:noFill/>
        </p:spPr>
        <p:txBody>
          <a:bodyPr wrap="square" rtlCol="0">
            <a:spAutoFit/>
          </a:bodyPr>
          <a:lstStyle/>
          <a:p>
            <a:pPr algn="ctr"/>
            <a:r>
              <a:rPr lang="en-US" sz="2800" dirty="0" smtClean="0">
                <a:latin typeface="+mj-lt"/>
              </a:rPr>
              <a:t>Navasota, Texas, 2015</a:t>
            </a:r>
            <a:endParaRPr lang="en-US" sz="2800" dirty="0">
              <a:latin typeface="+mj-lt"/>
            </a:endParaRP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90800" y="3154513"/>
            <a:ext cx="3962400" cy="2971800"/>
          </a:xfrm>
          <a:prstGeom prst="rect">
            <a:avLst/>
          </a:prstGeom>
        </p:spPr>
      </p:pic>
    </p:spTree>
    <p:extLst>
      <p:ext uri="{BB962C8B-B14F-4D97-AF65-F5344CB8AC3E}">
        <p14:creationId xmlns:p14="http://schemas.microsoft.com/office/powerpoint/2010/main" val="6824336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152400"/>
            <a:ext cx="7772400" cy="1470025"/>
          </a:xfrm>
        </p:spPr>
        <p:txBody>
          <a:bodyPr/>
          <a:lstStyle/>
          <a:p>
            <a:r>
              <a:rPr lang="en-US" dirty="0" smtClean="0">
                <a:cs typeface="Times"/>
              </a:rPr>
              <a:t>Mouth Over-Stuffing and</a:t>
            </a:r>
            <a:br>
              <a:rPr lang="en-US" dirty="0" smtClean="0">
                <a:cs typeface="Times"/>
              </a:rPr>
            </a:br>
            <a:r>
              <a:rPr lang="en-US" dirty="0" smtClean="0">
                <a:cs typeface="Times"/>
              </a:rPr>
              <a:t> Food Pocketing</a:t>
            </a:r>
            <a:endParaRPr lang="en-US" dirty="0">
              <a:cs typeface="Times"/>
            </a:endParaRPr>
          </a:p>
        </p:txBody>
      </p:sp>
      <p:sp>
        <p:nvSpPr>
          <p:cNvPr id="3" name="Subtitle 2"/>
          <p:cNvSpPr>
            <a:spLocks noGrp="1"/>
          </p:cNvSpPr>
          <p:nvPr>
            <p:ph type="subTitle" idx="1"/>
          </p:nvPr>
        </p:nvSpPr>
        <p:spPr>
          <a:xfrm>
            <a:off x="533400" y="1600200"/>
            <a:ext cx="8229600" cy="3189943"/>
          </a:xfrm>
        </p:spPr>
        <p:txBody>
          <a:bodyPr>
            <a:noAutofit/>
          </a:bodyPr>
          <a:lstStyle/>
          <a:p>
            <a:pPr marL="457200" indent="-457200" algn="l">
              <a:buFont typeface="Arial"/>
              <a:buChar char="•"/>
            </a:pPr>
            <a:r>
              <a:rPr lang="en-US" sz="2800" dirty="0" smtClean="0">
                <a:solidFill>
                  <a:schemeClr val="tx1"/>
                </a:solidFill>
                <a:latin typeface="Calibri" panose="020F0502020204030204" pitchFamily="34" charset="0"/>
                <a:cs typeface="Times"/>
              </a:rPr>
              <a:t>Parents of children/adults with CHARGE syndrome who mouth over-stuff and/or food pocket</a:t>
            </a:r>
          </a:p>
          <a:p>
            <a:pPr marL="914400" lvl="1" indent="-457200" algn="l">
              <a:buFont typeface="+mj-lt"/>
              <a:buAutoNum type="arabicPeriod"/>
            </a:pPr>
            <a:r>
              <a:rPr lang="en-US" sz="2400" dirty="0" smtClean="0">
                <a:solidFill>
                  <a:schemeClr val="tx1"/>
                </a:solidFill>
                <a:latin typeface="Calibri" panose="020F0502020204030204" pitchFamily="34" charset="0"/>
                <a:cs typeface="Times"/>
              </a:rPr>
              <a:t>45 minute interview </a:t>
            </a:r>
            <a:endParaRPr lang="en-US" sz="2400" dirty="0">
              <a:solidFill>
                <a:schemeClr val="tx1"/>
              </a:solidFill>
              <a:latin typeface="Calibri" panose="020F0502020204030204" pitchFamily="34" charset="0"/>
              <a:cs typeface="Times"/>
            </a:endParaRPr>
          </a:p>
          <a:p>
            <a:pPr marL="914400" lvl="1" indent="-457200" algn="l">
              <a:buFont typeface="+mj-lt"/>
              <a:buAutoNum type="arabicPeriod"/>
            </a:pPr>
            <a:r>
              <a:rPr lang="en-US" sz="2400" dirty="0" smtClean="0">
                <a:solidFill>
                  <a:schemeClr val="tx1"/>
                </a:solidFill>
                <a:latin typeface="Calibri" panose="020F0502020204030204" pitchFamily="34" charset="0"/>
                <a:cs typeface="Times"/>
              </a:rPr>
              <a:t>Feeding/Swallowing Impact Survey</a:t>
            </a:r>
          </a:p>
          <a:p>
            <a:pPr marL="457200" indent="-457200" algn="l">
              <a:buFont typeface="Arial"/>
              <a:buChar char="•"/>
            </a:pPr>
            <a:r>
              <a:rPr lang="en-US" sz="2800" dirty="0" smtClean="0">
                <a:solidFill>
                  <a:schemeClr val="tx1"/>
                </a:solidFill>
                <a:latin typeface="Calibri" panose="020F0502020204030204" pitchFamily="34" charset="0"/>
                <a:cs typeface="Times"/>
              </a:rPr>
              <a:t>Interviewed 20 parents of individuals aged 2 – 32 years old</a:t>
            </a:r>
          </a:p>
          <a:p>
            <a:pPr marL="457200" indent="-457200" algn="l">
              <a:buFont typeface="Arial"/>
              <a:buChar char="•"/>
            </a:pPr>
            <a:r>
              <a:rPr lang="en-US" sz="2800" dirty="0" smtClean="0">
                <a:solidFill>
                  <a:schemeClr val="tx1"/>
                </a:solidFill>
                <a:latin typeface="Calibri" panose="020F0502020204030204" pitchFamily="34" charset="0"/>
                <a:cs typeface="Times"/>
              </a:rPr>
              <a:t>From Canada, USA, Europe, Australia, New Zealand</a:t>
            </a:r>
          </a:p>
          <a:p>
            <a:pPr marL="457200" indent="-457200" algn="l">
              <a:buFont typeface="Arial"/>
              <a:buChar char="•"/>
            </a:pPr>
            <a:endParaRPr lang="en-US" sz="2800" dirty="0" smtClean="0">
              <a:solidFill>
                <a:schemeClr val="tx1"/>
              </a:solidFill>
              <a:latin typeface="Times"/>
              <a:cs typeface="Times"/>
            </a:endParaRPr>
          </a:p>
          <a:p>
            <a:pPr marL="457200" indent="-457200" algn="l">
              <a:buFont typeface="Arial"/>
              <a:buChar char="•"/>
            </a:pPr>
            <a:endParaRPr lang="en-US" sz="2800" dirty="0">
              <a:solidFill>
                <a:schemeClr val="tx1"/>
              </a:solidFill>
              <a:latin typeface="Times"/>
              <a:cs typeface="Times"/>
            </a:endParaRPr>
          </a:p>
        </p:txBody>
      </p:sp>
      <p:sp>
        <p:nvSpPr>
          <p:cNvPr id="4" name="TextBox 3"/>
          <p:cNvSpPr txBox="1"/>
          <p:nvPr/>
        </p:nvSpPr>
        <p:spPr>
          <a:xfrm>
            <a:off x="2895600" y="6017567"/>
            <a:ext cx="3124200" cy="461665"/>
          </a:xfrm>
          <a:prstGeom prst="rect">
            <a:avLst/>
          </a:prstGeom>
          <a:noFill/>
        </p:spPr>
        <p:txBody>
          <a:bodyPr wrap="square" rtlCol="0">
            <a:spAutoFit/>
          </a:bodyPr>
          <a:lstStyle/>
          <a:p>
            <a:r>
              <a:rPr lang="en-US" sz="2400" dirty="0" smtClean="0"/>
              <a:t>IWK Study 2015 - 2016</a:t>
            </a:r>
            <a:endParaRPr lang="en-US" sz="2400" dirty="0"/>
          </a:p>
        </p:txBody>
      </p:sp>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010400" y="5257800"/>
            <a:ext cx="1199997" cy="1456748"/>
          </a:xfrm>
          <a:prstGeom prst="rect">
            <a:avLst/>
          </a:prstGeom>
        </p:spPr>
      </p:pic>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62000" y="5029200"/>
            <a:ext cx="1450759" cy="1506170"/>
          </a:xfrm>
          <a:prstGeom prst="rect">
            <a:avLst/>
          </a:prstGeom>
        </p:spPr>
      </p:pic>
    </p:spTree>
    <p:extLst>
      <p:ext uri="{BB962C8B-B14F-4D97-AF65-F5344CB8AC3E}">
        <p14:creationId xmlns:p14="http://schemas.microsoft.com/office/powerpoint/2010/main" val="26241515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317"/>
            <a:ext cx="8229600" cy="1143000"/>
          </a:xfrm>
        </p:spPr>
        <p:txBody>
          <a:bodyPr/>
          <a:lstStyle/>
          <a:p>
            <a:r>
              <a:rPr lang="en-US" dirty="0" smtClean="0">
                <a:cs typeface="Times"/>
              </a:rPr>
              <a:t>Highlighted Issues</a:t>
            </a:r>
            <a:endParaRPr lang="en-US" dirty="0">
              <a:cs typeface="Times"/>
            </a:endParaRPr>
          </a:p>
        </p:txBody>
      </p:sp>
      <p:sp>
        <p:nvSpPr>
          <p:cNvPr id="3" name="Content Placeholder 2"/>
          <p:cNvSpPr>
            <a:spLocks noGrp="1"/>
          </p:cNvSpPr>
          <p:nvPr>
            <p:ph idx="1"/>
          </p:nvPr>
        </p:nvSpPr>
        <p:spPr>
          <a:xfrm>
            <a:off x="457200" y="1143000"/>
            <a:ext cx="8229600" cy="2896030"/>
          </a:xfrm>
        </p:spPr>
        <p:txBody>
          <a:bodyPr>
            <a:normAutofit lnSpcReduction="10000"/>
          </a:bodyPr>
          <a:lstStyle/>
          <a:p>
            <a:r>
              <a:rPr lang="en-US" sz="2800" dirty="0" smtClean="0">
                <a:cs typeface="Times"/>
              </a:rPr>
              <a:t>Increased risk of choking</a:t>
            </a:r>
          </a:p>
          <a:p>
            <a:r>
              <a:rPr lang="en-US" sz="2800" dirty="0" smtClean="0">
                <a:cs typeface="Times"/>
              </a:rPr>
              <a:t>Have to have someone with the child when eating</a:t>
            </a:r>
          </a:p>
          <a:p>
            <a:r>
              <a:rPr lang="en-US" sz="2800" dirty="0" smtClean="0">
                <a:cs typeface="Times"/>
              </a:rPr>
              <a:t>Increased time to finish eating</a:t>
            </a:r>
          </a:p>
          <a:p>
            <a:r>
              <a:rPr lang="en-US" sz="2800" dirty="0" smtClean="0">
                <a:cs typeface="Times"/>
              </a:rPr>
              <a:t>Over stuffing can begin at any age</a:t>
            </a:r>
          </a:p>
          <a:p>
            <a:r>
              <a:rPr lang="en-US" sz="2800" dirty="0" smtClean="0">
                <a:cs typeface="Times"/>
              </a:rPr>
              <a:t>Risk of cavities</a:t>
            </a:r>
          </a:p>
          <a:p>
            <a:r>
              <a:rPr lang="en-US" sz="2800" dirty="0" smtClean="0">
                <a:cs typeface="Times"/>
              </a:rPr>
              <a:t>Oral cavity hyposensitivity</a:t>
            </a:r>
            <a:endParaRPr lang="en-US" sz="2800" dirty="0">
              <a:cs typeface="Times"/>
            </a:endParaRPr>
          </a:p>
        </p:txBody>
      </p:sp>
      <p:pic>
        <p:nvPicPr>
          <p:cNvPr id="5" name="Picture 4" descr="BU009455.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rot="421855">
            <a:off x="5783412" y="3973646"/>
            <a:ext cx="1939035" cy="2481964"/>
          </a:xfrm>
          <a:prstGeom prst="rect">
            <a:avLst/>
          </a:prstGeom>
        </p:spPr>
      </p:pic>
      <p:pic>
        <p:nvPicPr>
          <p:cNvPr id="6" name="Picture 5" descr="j0178844.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02921" y="4419600"/>
            <a:ext cx="3234199" cy="2145352"/>
          </a:xfrm>
          <a:prstGeom prst="rect">
            <a:avLst/>
          </a:prstGeom>
        </p:spPr>
      </p:pic>
      <p:pic>
        <p:nvPicPr>
          <p:cNvPr id="7" name="Picture 6"/>
          <p:cNvPicPr>
            <a:picLocks noChangeAspect="1"/>
          </p:cNvPicPr>
          <p:nvPr/>
        </p:nvPicPr>
        <p:blipFill>
          <a:blip r:embed="rId4"/>
          <a:stretch>
            <a:fillRect/>
          </a:stretch>
        </p:blipFill>
        <p:spPr>
          <a:xfrm>
            <a:off x="4343400" y="4419600"/>
            <a:ext cx="1227581" cy="1826154"/>
          </a:xfrm>
          <a:prstGeom prst="rect">
            <a:avLst/>
          </a:prstGeom>
        </p:spPr>
      </p:pic>
    </p:spTree>
    <p:extLst>
      <p:ext uri="{BB962C8B-B14F-4D97-AF65-F5344CB8AC3E}">
        <p14:creationId xmlns:p14="http://schemas.microsoft.com/office/powerpoint/2010/main" val="245385173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Food Pocketing</a:t>
            </a:r>
            <a:endParaRPr lang="en-US" dirty="0"/>
          </a:p>
        </p:txBody>
      </p:sp>
      <p:sp>
        <p:nvSpPr>
          <p:cNvPr id="3" name="Content Placeholder 2"/>
          <p:cNvSpPr>
            <a:spLocks noGrp="1"/>
          </p:cNvSpPr>
          <p:nvPr>
            <p:ph idx="1"/>
          </p:nvPr>
        </p:nvSpPr>
        <p:spPr/>
        <p:txBody>
          <a:bodyPr/>
          <a:lstStyle/>
          <a:p>
            <a:r>
              <a:rPr lang="en-US" dirty="0" smtClean="0"/>
              <a:t>In their cheek (n=15, 75%)</a:t>
            </a:r>
          </a:p>
          <a:p>
            <a:r>
              <a:rPr lang="en-US" dirty="0" smtClean="0"/>
              <a:t>In their palate (n=2, 10%)</a:t>
            </a:r>
          </a:p>
          <a:p>
            <a:r>
              <a:rPr lang="en-US" dirty="0" smtClean="0"/>
              <a:t>Food pocketed 1-2 hours after the meal had ended (n=7, 35%)</a:t>
            </a:r>
            <a:endParaRPr lang="en-US" dirty="0"/>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2590800" y="4114800"/>
            <a:ext cx="1651000" cy="1679809"/>
          </a:xfrm>
          <a:prstGeom prst="rect">
            <a:avLst/>
          </a:prstGeom>
        </p:spPr>
      </p:pic>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724400" y="4267200"/>
            <a:ext cx="1315285" cy="1315285"/>
          </a:xfrm>
          <a:prstGeom prst="rect">
            <a:avLst/>
          </a:prstGeom>
        </p:spPr>
      </p:pic>
    </p:spTree>
    <p:extLst>
      <p:ext uri="{BB962C8B-B14F-4D97-AF65-F5344CB8AC3E}">
        <p14:creationId xmlns:p14="http://schemas.microsoft.com/office/powerpoint/2010/main" val="396059372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Characteristics That May Influence Food Pocketing</a:t>
            </a:r>
            <a:endParaRPr lang="en-US" dirty="0"/>
          </a:p>
        </p:txBody>
      </p:sp>
      <p:sp>
        <p:nvSpPr>
          <p:cNvPr id="3" name="Content Placeholder 2"/>
          <p:cNvSpPr>
            <a:spLocks noGrp="1"/>
          </p:cNvSpPr>
          <p:nvPr>
            <p:ph idx="1"/>
          </p:nvPr>
        </p:nvSpPr>
        <p:spPr/>
        <p:txBody>
          <a:bodyPr>
            <a:normAutofit fontScale="92500" lnSpcReduction="20000"/>
          </a:bodyPr>
          <a:lstStyle/>
          <a:p>
            <a:pPr marL="0" indent="0">
              <a:buNone/>
            </a:pPr>
            <a:r>
              <a:rPr lang="en-US" dirty="0" smtClean="0"/>
              <a:t>1) Cranial nerve dysfunction</a:t>
            </a:r>
          </a:p>
          <a:p>
            <a:pPr lvl="1"/>
            <a:r>
              <a:rPr lang="en-US" sz="2400" dirty="0" smtClean="0"/>
              <a:t>More likely to have to remind to swallow (p=0.007)</a:t>
            </a:r>
          </a:p>
          <a:p>
            <a:pPr lvl="1"/>
            <a:r>
              <a:rPr lang="en-US" sz="2400" dirty="0" smtClean="0"/>
              <a:t>More likely to take a long time to eat (p=0.03)</a:t>
            </a:r>
          </a:p>
          <a:p>
            <a:pPr marL="457200" lvl="1" indent="0">
              <a:buNone/>
            </a:pPr>
            <a:endParaRPr lang="en-US" sz="2400" dirty="0" smtClean="0"/>
          </a:p>
          <a:p>
            <a:pPr marL="0" indent="0">
              <a:buNone/>
            </a:pPr>
            <a:r>
              <a:rPr lang="en-US" dirty="0" smtClean="0"/>
              <a:t>2) Cleft palates</a:t>
            </a:r>
          </a:p>
          <a:p>
            <a:pPr lvl="1"/>
            <a:r>
              <a:rPr lang="en-US" sz="2400" dirty="0" smtClean="0"/>
              <a:t>8 had a cleft palate</a:t>
            </a:r>
          </a:p>
          <a:p>
            <a:pPr lvl="1"/>
            <a:r>
              <a:rPr lang="en-US" sz="2400" dirty="0" smtClean="0"/>
              <a:t>1 had a </a:t>
            </a:r>
            <a:r>
              <a:rPr lang="en-US" sz="2400" dirty="0" err="1" smtClean="0"/>
              <a:t>submucosal</a:t>
            </a:r>
            <a:r>
              <a:rPr lang="en-US" sz="2400" dirty="0" smtClean="0"/>
              <a:t> cleft</a:t>
            </a:r>
          </a:p>
          <a:p>
            <a:pPr lvl="1"/>
            <a:r>
              <a:rPr lang="en-US" sz="2400" dirty="0" smtClean="0"/>
              <a:t>4 had a medically diagnosed high palate</a:t>
            </a:r>
          </a:p>
          <a:p>
            <a:pPr marL="0" indent="0">
              <a:buNone/>
            </a:pPr>
            <a:endParaRPr lang="en-US" sz="2400" dirty="0" smtClean="0"/>
          </a:p>
          <a:p>
            <a:pPr marL="0" indent="0">
              <a:buNone/>
            </a:pPr>
            <a:r>
              <a:rPr lang="en-US" dirty="0" smtClean="0"/>
              <a:t>3) Tongue movement abnormalities</a:t>
            </a:r>
          </a:p>
          <a:p>
            <a:pPr lvl="1"/>
            <a:r>
              <a:rPr lang="en-US" sz="2400" dirty="0" smtClean="0"/>
              <a:t>moving tongue forward out of mouth</a:t>
            </a:r>
          </a:p>
          <a:p>
            <a:pPr lvl="1"/>
            <a:r>
              <a:rPr lang="en-US" sz="2400" dirty="0"/>
              <a:t>u</a:t>
            </a:r>
            <a:r>
              <a:rPr lang="en-US" sz="2400" dirty="0" smtClean="0"/>
              <a:t>sing tongue to move food around</a:t>
            </a:r>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6324600" y="3352800"/>
            <a:ext cx="1338373" cy="1269194"/>
          </a:xfrm>
          <a:prstGeom prst="rect">
            <a:avLst/>
          </a:prstGeom>
        </p:spPr>
      </p:pic>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315200" y="1752600"/>
            <a:ext cx="1620993" cy="1212955"/>
          </a:xfrm>
          <a:prstGeom prst="rect">
            <a:avLst/>
          </a:prstGeom>
        </p:spPr>
      </p:pic>
      <p:pic>
        <p:nvPicPr>
          <p:cNvPr id="5" name="Picture 4"/>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705600" y="4572000"/>
            <a:ext cx="2286000" cy="1921328"/>
          </a:xfrm>
          <a:prstGeom prst="rect">
            <a:avLst/>
          </a:prstGeom>
        </p:spPr>
      </p:pic>
    </p:spTree>
    <p:extLst>
      <p:ext uri="{BB962C8B-B14F-4D97-AF65-F5344CB8AC3E}">
        <p14:creationId xmlns:p14="http://schemas.microsoft.com/office/powerpoint/2010/main" val="256684114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Longer Time to Eat Correlated with a Higher Impact on Caregivers</a:t>
            </a:r>
            <a:endParaRPr lang="en-US" dirty="0"/>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04800" y="1981200"/>
            <a:ext cx="8458656" cy="4247325"/>
          </a:xfrm>
          <a:prstGeom prst="rect">
            <a:avLst/>
          </a:prstGeom>
        </p:spPr>
      </p:pic>
    </p:spTree>
    <p:extLst>
      <p:ext uri="{BB962C8B-B14F-4D97-AF65-F5344CB8AC3E}">
        <p14:creationId xmlns:p14="http://schemas.microsoft.com/office/powerpoint/2010/main" val="219504847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7239000" y="1143000"/>
            <a:ext cx="1251447" cy="2985312"/>
          </a:xfrm>
          <a:prstGeom prst="rect">
            <a:avLst/>
          </a:prstGeom>
        </p:spPr>
      </p:pic>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162800" y="4572000"/>
            <a:ext cx="1600200" cy="1600200"/>
          </a:xfrm>
          <a:prstGeom prst="rect">
            <a:avLst/>
          </a:prstGeom>
        </p:spPr>
      </p:pic>
      <p:sp>
        <p:nvSpPr>
          <p:cNvPr id="2" name="Title 1"/>
          <p:cNvSpPr>
            <a:spLocks noGrp="1"/>
          </p:cNvSpPr>
          <p:nvPr>
            <p:ph type="title"/>
          </p:nvPr>
        </p:nvSpPr>
        <p:spPr>
          <a:xfrm>
            <a:off x="381000" y="-304800"/>
            <a:ext cx="8229600" cy="1143000"/>
          </a:xfrm>
        </p:spPr>
        <p:txBody>
          <a:bodyPr/>
          <a:lstStyle/>
          <a:p>
            <a:r>
              <a:rPr lang="en-US" dirty="0" smtClean="0">
                <a:cs typeface="Times"/>
              </a:rPr>
              <a:t>Parent’s Tips &amp; Tricks </a:t>
            </a:r>
            <a:endParaRPr lang="en-US" dirty="0">
              <a:cs typeface="Times"/>
            </a:endParaRPr>
          </a:p>
        </p:txBody>
      </p:sp>
      <p:sp>
        <p:nvSpPr>
          <p:cNvPr id="3" name="Content Placeholder 2"/>
          <p:cNvSpPr>
            <a:spLocks noGrp="1"/>
          </p:cNvSpPr>
          <p:nvPr>
            <p:ph idx="1"/>
          </p:nvPr>
        </p:nvSpPr>
        <p:spPr>
          <a:xfrm>
            <a:off x="152400" y="838200"/>
            <a:ext cx="7160147" cy="4800600"/>
          </a:xfrm>
        </p:spPr>
        <p:txBody>
          <a:bodyPr>
            <a:noAutofit/>
          </a:bodyPr>
          <a:lstStyle/>
          <a:p>
            <a:r>
              <a:rPr lang="en-US" sz="2800" dirty="0">
                <a:cs typeface="Times"/>
              </a:rPr>
              <a:t>Remind to chew and swallow and finish what’s in their </a:t>
            </a:r>
            <a:r>
              <a:rPr lang="en-US" sz="2800" dirty="0" smtClean="0">
                <a:cs typeface="Times"/>
              </a:rPr>
              <a:t>mouth – then take more from plate</a:t>
            </a:r>
          </a:p>
          <a:p>
            <a:r>
              <a:rPr lang="en-US" sz="2800" dirty="0" smtClean="0">
                <a:cs typeface="Times"/>
              </a:rPr>
              <a:t>Use a water or liquid chaser while eating</a:t>
            </a:r>
          </a:p>
          <a:p>
            <a:r>
              <a:rPr lang="en-US" sz="2800" dirty="0" smtClean="0">
                <a:cs typeface="Times"/>
              </a:rPr>
              <a:t>Use favorite foods as incentives to eat other foods</a:t>
            </a:r>
          </a:p>
          <a:p>
            <a:r>
              <a:rPr lang="en-US" sz="2800" dirty="0" smtClean="0">
                <a:cs typeface="Times"/>
              </a:rPr>
              <a:t>Serve food textures that work well (e.g. purees)</a:t>
            </a:r>
          </a:p>
          <a:p>
            <a:r>
              <a:rPr lang="en-US" sz="2800" dirty="0" smtClean="0">
                <a:cs typeface="Times"/>
              </a:rPr>
              <a:t>Have puree and solid food options at the same meal </a:t>
            </a:r>
          </a:p>
          <a:p>
            <a:r>
              <a:rPr lang="en-US" sz="2800" dirty="0" smtClean="0">
                <a:cs typeface="Times"/>
              </a:rPr>
              <a:t>Cut food into really tiny pieces</a:t>
            </a:r>
          </a:p>
          <a:p>
            <a:r>
              <a:rPr lang="en-US" sz="2800" dirty="0" smtClean="0">
                <a:cs typeface="Times"/>
              </a:rPr>
              <a:t>Use a smaller spoon</a:t>
            </a:r>
          </a:p>
        </p:txBody>
      </p:sp>
    </p:spTree>
    <p:extLst>
      <p:ext uri="{BB962C8B-B14F-4D97-AF65-F5344CB8AC3E}">
        <p14:creationId xmlns:p14="http://schemas.microsoft.com/office/powerpoint/2010/main" val="961227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3144" y="0"/>
            <a:ext cx="8229600" cy="1143000"/>
          </a:xfrm>
        </p:spPr>
        <p:txBody>
          <a:bodyPr/>
          <a:lstStyle/>
          <a:p>
            <a:r>
              <a:rPr lang="en-US" dirty="0">
                <a:cs typeface="Times"/>
              </a:rPr>
              <a:t>Parent’s Tips &amp; </a:t>
            </a:r>
            <a:r>
              <a:rPr lang="en-US" dirty="0" smtClean="0">
                <a:cs typeface="Times"/>
              </a:rPr>
              <a:t>Tricks</a:t>
            </a:r>
            <a:endParaRPr lang="en-US" dirty="0"/>
          </a:p>
        </p:txBody>
      </p:sp>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781800" y="1447800"/>
            <a:ext cx="1733435" cy="1820502"/>
          </a:xfrm>
          <a:prstGeom prst="rect">
            <a:avLst/>
          </a:prstGeom>
        </p:spPr>
      </p:pic>
      <p:sp>
        <p:nvSpPr>
          <p:cNvPr id="4" name="TextBox 3"/>
          <p:cNvSpPr txBox="1"/>
          <p:nvPr/>
        </p:nvSpPr>
        <p:spPr>
          <a:xfrm>
            <a:off x="235998" y="1452538"/>
            <a:ext cx="6324600" cy="2677656"/>
          </a:xfrm>
          <a:prstGeom prst="rect">
            <a:avLst/>
          </a:prstGeom>
          <a:noFill/>
        </p:spPr>
        <p:txBody>
          <a:bodyPr wrap="square" rtlCol="0">
            <a:spAutoFit/>
          </a:bodyPr>
          <a:lstStyle/>
          <a:p>
            <a:pPr marL="285750" indent="-285750">
              <a:buFont typeface="Arial" panose="020B0604020202020204" pitchFamily="34" charset="0"/>
              <a:buChar char="•"/>
            </a:pPr>
            <a:r>
              <a:rPr lang="en-US" sz="2800" dirty="0">
                <a:cs typeface="Times"/>
              </a:rPr>
              <a:t>Have your child eat with you at the normal table </a:t>
            </a:r>
          </a:p>
          <a:p>
            <a:pPr marL="285750" indent="-285750">
              <a:buFont typeface="Arial" panose="020B0604020202020204" pitchFamily="34" charset="0"/>
              <a:buChar char="•"/>
            </a:pPr>
            <a:r>
              <a:rPr lang="en-US" sz="2800" dirty="0">
                <a:cs typeface="Times"/>
              </a:rPr>
              <a:t>Use an iPad or TV show to distract while </a:t>
            </a:r>
            <a:r>
              <a:rPr lang="en-US" sz="2800" dirty="0" smtClean="0">
                <a:cs typeface="Times"/>
              </a:rPr>
              <a:t>eating</a:t>
            </a:r>
          </a:p>
          <a:p>
            <a:pPr marL="285750" indent="-285750">
              <a:buFont typeface="Arial" panose="020B0604020202020204" pitchFamily="34" charset="0"/>
              <a:buChar char="•"/>
            </a:pPr>
            <a:r>
              <a:rPr lang="en-US" sz="2800" dirty="0" smtClean="0">
                <a:cs typeface="Times"/>
              </a:rPr>
              <a:t>External pacing / therapist input</a:t>
            </a:r>
          </a:p>
          <a:p>
            <a:pPr marL="285750" indent="-285750">
              <a:buFont typeface="Arial" panose="020B0604020202020204" pitchFamily="34" charset="0"/>
              <a:buChar char="•"/>
            </a:pPr>
            <a:r>
              <a:rPr lang="en-US" sz="2800" dirty="0" smtClean="0">
                <a:cs typeface="Times"/>
              </a:rPr>
              <a:t>Give one item / one bite at a time</a:t>
            </a:r>
            <a:endParaRPr lang="en-US" sz="2800" dirty="0"/>
          </a:p>
        </p:txBody>
      </p:sp>
      <p:pic>
        <p:nvPicPr>
          <p:cNvPr id="5" name="Picture 4"/>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3391274" y="4130194"/>
            <a:ext cx="2343705" cy="2552700"/>
          </a:xfrm>
          <a:prstGeom prst="rect">
            <a:avLst/>
          </a:prstGeom>
        </p:spPr>
      </p:pic>
    </p:spTree>
    <p:extLst>
      <p:ext uri="{BB962C8B-B14F-4D97-AF65-F5344CB8AC3E}">
        <p14:creationId xmlns:p14="http://schemas.microsoft.com/office/powerpoint/2010/main" val="16566228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cs typeface="Times"/>
              </a:rPr>
              <a:t>Parent Quotes</a:t>
            </a:r>
            <a:endParaRPr lang="en-US" dirty="0">
              <a:cs typeface="Times"/>
            </a:endParaRPr>
          </a:p>
        </p:txBody>
      </p:sp>
      <p:sp>
        <p:nvSpPr>
          <p:cNvPr id="3" name="Content Placeholder 2"/>
          <p:cNvSpPr>
            <a:spLocks noGrp="1"/>
          </p:cNvSpPr>
          <p:nvPr>
            <p:ph idx="1"/>
          </p:nvPr>
        </p:nvSpPr>
        <p:spPr/>
        <p:txBody>
          <a:bodyPr>
            <a:normAutofit fontScale="92500" lnSpcReduction="20000"/>
          </a:bodyPr>
          <a:lstStyle/>
          <a:p>
            <a:pPr marL="0" indent="0">
              <a:buNone/>
            </a:pPr>
            <a:r>
              <a:rPr lang="en-US" sz="2800" b="1" i="0" u="sng" dirty="0" smtClean="0">
                <a:ea typeface="Lucida Grande"/>
                <a:cs typeface="Times"/>
              </a:rPr>
              <a:t>Sensory </a:t>
            </a:r>
          </a:p>
          <a:p>
            <a:pPr marL="0" indent="0">
              <a:buNone/>
            </a:pPr>
            <a:r>
              <a:rPr lang="en-US" sz="2800" b="0" i="0" dirty="0" smtClean="0">
                <a:ea typeface="Lucida Grande"/>
                <a:cs typeface="Times"/>
              </a:rPr>
              <a:t>“Yes, often I have her come home from school on the bus and I find bits of whatever she’s had for snack at school in her cheeks.”</a:t>
            </a:r>
          </a:p>
          <a:p>
            <a:pPr marL="0" indent="0">
              <a:buNone/>
            </a:pPr>
            <a:endParaRPr lang="en-US" sz="2800" dirty="0">
              <a:ea typeface="Lucida Grande"/>
              <a:cs typeface="Times"/>
            </a:endParaRPr>
          </a:p>
          <a:p>
            <a:pPr marL="0" indent="0">
              <a:buNone/>
            </a:pPr>
            <a:r>
              <a:rPr lang="en-US" sz="2800" b="0" i="0" dirty="0" smtClean="0">
                <a:ea typeface="Lucida Grande"/>
                <a:cs typeface="Times"/>
              </a:rPr>
              <a:t>“</a:t>
            </a:r>
            <a:r>
              <a:rPr lang="en-US" sz="2800" dirty="0"/>
              <a:t>overstuffing and pocketing – it is only in her palsy side. Her side </a:t>
            </a:r>
            <a:r>
              <a:rPr lang="en-US" sz="2800" dirty="0" smtClean="0"/>
              <a:t>that works</a:t>
            </a:r>
            <a:r>
              <a:rPr lang="en-US" sz="2800" dirty="0"/>
              <a:t>, she does not pocket food </a:t>
            </a:r>
            <a:r>
              <a:rPr lang="en-US" sz="2800" dirty="0" smtClean="0"/>
              <a:t>whatsoever”</a:t>
            </a:r>
            <a:endParaRPr lang="en-US" sz="2800" b="0" i="0" dirty="0" smtClean="0">
              <a:ea typeface="Lucida Grande"/>
              <a:cs typeface="Times"/>
            </a:endParaRPr>
          </a:p>
          <a:p>
            <a:pPr marL="0" indent="0">
              <a:buNone/>
            </a:pPr>
            <a:endParaRPr lang="en-US" sz="2800" b="0" i="0" dirty="0" smtClean="0">
              <a:solidFill>
                <a:srgbClr val="000000"/>
              </a:solidFill>
              <a:ea typeface="Lucida Grande"/>
              <a:cs typeface="Times"/>
            </a:endParaRPr>
          </a:p>
          <a:p>
            <a:pPr marL="0" indent="0">
              <a:buNone/>
            </a:pPr>
            <a:r>
              <a:rPr lang="en-US" sz="2800" b="1" u="sng" dirty="0" smtClean="0">
                <a:ea typeface="Lucida Grande"/>
                <a:cs typeface="Times"/>
              </a:rPr>
              <a:t>Behavioral</a:t>
            </a:r>
            <a:endParaRPr lang="en-US" sz="2800" b="1" i="0" u="sng" dirty="0" smtClean="0">
              <a:ea typeface="Lucida Grande"/>
              <a:cs typeface="Times"/>
            </a:endParaRPr>
          </a:p>
          <a:p>
            <a:pPr marL="0" indent="0">
              <a:buNone/>
            </a:pPr>
            <a:r>
              <a:rPr lang="en-US" sz="2800" dirty="0" smtClean="0">
                <a:cs typeface="Times"/>
              </a:rPr>
              <a:t>“Because </a:t>
            </a:r>
            <a:r>
              <a:rPr lang="en-US" sz="2800" dirty="0">
                <a:cs typeface="Times"/>
              </a:rPr>
              <a:t>she is too smart for her own good, giving her a water </a:t>
            </a:r>
            <a:r>
              <a:rPr lang="en-US" sz="2800" dirty="0" smtClean="0">
                <a:cs typeface="Times"/>
              </a:rPr>
              <a:t>chaser…is </a:t>
            </a:r>
            <a:r>
              <a:rPr lang="en-US" sz="2800" dirty="0">
                <a:cs typeface="Times"/>
              </a:rPr>
              <a:t>ineffective because she swallows the water around the </a:t>
            </a:r>
            <a:r>
              <a:rPr lang="en-US" sz="2800" dirty="0" smtClean="0">
                <a:cs typeface="Times"/>
              </a:rPr>
              <a:t>food” </a:t>
            </a:r>
            <a:endParaRPr lang="en-US" sz="2800" dirty="0">
              <a:solidFill>
                <a:srgbClr val="000000"/>
              </a:solidFill>
              <a:ea typeface="Lucida Grande"/>
              <a:cs typeface="Times"/>
            </a:endParaRPr>
          </a:p>
          <a:p>
            <a:pPr marL="0" indent="0">
              <a:buNone/>
            </a:pPr>
            <a:endParaRPr lang="en-US" sz="2800" dirty="0">
              <a:cs typeface="Times"/>
            </a:endParaRPr>
          </a:p>
        </p:txBody>
      </p:sp>
    </p:spTree>
    <p:extLst>
      <p:ext uri="{BB962C8B-B14F-4D97-AF65-F5344CB8AC3E}">
        <p14:creationId xmlns:p14="http://schemas.microsoft.com/office/powerpoint/2010/main" val="258052818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dirty="0" smtClean="0"/>
              <a:t>Conclusions</a:t>
            </a:r>
            <a:endParaRPr lang="en-US" dirty="0"/>
          </a:p>
        </p:txBody>
      </p:sp>
      <p:sp>
        <p:nvSpPr>
          <p:cNvPr id="3" name="Content Placeholder 2"/>
          <p:cNvSpPr>
            <a:spLocks noGrp="1"/>
          </p:cNvSpPr>
          <p:nvPr>
            <p:ph idx="1"/>
          </p:nvPr>
        </p:nvSpPr>
        <p:spPr>
          <a:xfrm>
            <a:off x="190500" y="1219200"/>
            <a:ext cx="8763000" cy="4525963"/>
          </a:xfrm>
        </p:spPr>
        <p:txBody>
          <a:bodyPr>
            <a:normAutofit fontScale="92500" lnSpcReduction="20000"/>
          </a:bodyPr>
          <a:lstStyle/>
          <a:p>
            <a:r>
              <a:rPr lang="en-US" sz="3000" dirty="0" smtClean="0"/>
              <a:t>Mouth over-stuffing and food pocketing can begin at any age</a:t>
            </a:r>
          </a:p>
          <a:p>
            <a:r>
              <a:rPr lang="en-US" sz="3000" dirty="0" smtClean="0"/>
              <a:t>Can happen in those who never needed a G/J tube</a:t>
            </a:r>
          </a:p>
          <a:p>
            <a:r>
              <a:rPr lang="en-US" sz="3000" dirty="0" smtClean="0"/>
              <a:t>A long time to eat a meal may indicate problems with food pocketing</a:t>
            </a:r>
          </a:p>
          <a:p>
            <a:r>
              <a:rPr lang="en-US" sz="3000" dirty="0" smtClean="0"/>
              <a:t>These </a:t>
            </a:r>
            <a:r>
              <a:rPr lang="en-US" sz="3000" dirty="0"/>
              <a:t>feeding behaviors can cause parents to worry </a:t>
            </a:r>
            <a:endParaRPr lang="en-US" sz="3000" dirty="0" smtClean="0"/>
          </a:p>
          <a:p>
            <a:r>
              <a:rPr lang="en-US" sz="3000" dirty="0" smtClean="0"/>
              <a:t>Can lead to choking, teeth decay, and other consequences</a:t>
            </a:r>
          </a:p>
          <a:p>
            <a:endParaRPr lang="en-US" sz="3000" dirty="0"/>
          </a:p>
          <a:p>
            <a:endParaRPr lang="en-US" sz="3000" dirty="0" smtClean="0"/>
          </a:p>
          <a:p>
            <a:pPr marL="0" indent="0" algn="ctr">
              <a:buNone/>
            </a:pPr>
            <a:r>
              <a:rPr lang="en-US" sz="3600" b="1" dirty="0" smtClean="0"/>
              <a:t>Individualized feeding evaluation is needed!</a:t>
            </a:r>
          </a:p>
        </p:txBody>
      </p:sp>
      <p:sp>
        <p:nvSpPr>
          <p:cNvPr id="4" name="TextBox 3"/>
          <p:cNvSpPr txBox="1"/>
          <p:nvPr/>
        </p:nvSpPr>
        <p:spPr>
          <a:xfrm>
            <a:off x="1775532" y="5867400"/>
            <a:ext cx="5562600" cy="461665"/>
          </a:xfrm>
          <a:prstGeom prst="rect">
            <a:avLst/>
          </a:prstGeom>
          <a:noFill/>
        </p:spPr>
        <p:txBody>
          <a:bodyPr wrap="square" rtlCol="0">
            <a:spAutoFit/>
          </a:bodyPr>
          <a:lstStyle/>
          <a:p>
            <a:r>
              <a:rPr lang="en-US" sz="2400" dirty="0" smtClean="0"/>
              <a:t>Study submitted to Dysphagia Sept. 2015</a:t>
            </a:r>
            <a:endParaRPr lang="en-US" sz="2400" dirty="0"/>
          </a:p>
        </p:txBody>
      </p:sp>
    </p:spTree>
    <p:extLst>
      <p:ext uri="{BB962C8B-B14F-4D97-AF65-F5344CB8AC3E}">
        <p14:creationId xmlns:p14="http://schemas.microsoft.com/office/powerpoint/2010/main" val="1015104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Abdominal Pain</a:t>
            </a:r>
            <a:endParaRPr lang="en-US" dirty="0"/>
          </a:p>
        </p:txBody>
      </p:sp>
      <p:sp>
        <p:nvSpPr>
          <p:cNvPr id="3" name="TextBox 2"/>
          <p:cNvSpPr txBox="1"/>
          <p:nvPr/>
        </p:nvSpPr>
        <p:spPr>
          <a:xfrm>
            <a:off x="485313" y="1910918"/>
            <a:ext cx="4114800" cy="2677656"/>
          </a:xfrm>
          <a:prstGeom prst="rect">
            <a:avLst/>
          </a:prstGeom>
          <a:noFill/>
        </p:spPr>
        <p:txBody>
          <a:bodyPr wrap="square" rtlCol="0">
            <a:spAutoFit/>
          </a:bodyPr>
          <a:lstStyle/>
          <a:p>
            <a:pPr marL="285750" indent="-285750">
              <a:buFont typeface="Arial" panose="020B0604020202020204" pitchFamily="34" charset="0"/>
              <a:buChar char="•"/>
            </a:pPr>
            <a:r>
              <a:rPr lang="en-US" sz="2800" dirty="0" smtClean="0"/>
              <a:t>Reflux</a:t>
            </a:r>
          </a:p>
          <a:p>
            <a:pPr marL="285750" indent="-285750">
              <a:buFont typeface="Arial" panose="020B0604020202020204" pitchFamily="34" charset="0"/>
              <a:buChar char="•"/>
            </a:pPr>
            <a:r>
              <a:rPr lang="en-US" sz="2800" dirty="0" smtClean="0"/>
              <a:t>Bloating</a:t>
            </a:r>
          </a:p>
          <a:p>
            <a:pPr marL="285750" indent="-285750">
              <a:buFont typeface="Arial" panose="020B0604020202020204" pitchFamily="34" charset="0"/>
              <a:buChar char="•"/>
            </a:pPr>
            <a:r>
              <a:rPr lang="en-US" sz="2800" dirty="0" smtClean="0"/>
              <a:t>Difficulty with digestion</a:t>
            </a:r>
          </a:p>
          <a:p>
            <a:pPr marL="285750" indent="-285750">
              <a:buFont typeface="Arial" panose="020B0604020202020204" pitchFamily="34" charset="0"/>
              <a:buChar char="•"/>
            </a:pPr>
            <a:r>
              <a:rPr lang="en-US" sz="2800" dirty="0" smtClean="0"/>
              <a:t>Abdominal migraine</a:t>
            </a:r>
          </a:p>
          <a:p>
            <a:pPr marL="285750" indent="-285750">
              <a:buFont typeface="Arial" panose="020B0604020202020204" pitchFamily="34" charset="0"/>
              <a:buChar char="•"/>
            </a:pPr>
            <a:r>
              <a:rPr lang="en-US" sz="2800" dirty="0" smtClean="0"/>
              <a:t>Constipation</a:t>
            </a:r>
          </a:p>
          <a:p>
            <a:pPr marL="285750" indent="-285750">
              <a:buFont typeface="Arial" panose="020B0604020202020204" pitchFamily="34" charset="0"/>
              <a:buChar char="•"/>
            </a:pPr>
            <a:r>
              <a:rPr lang="en-US" sz="2800" dirty="0" smtClean="0"/>
              <a:t>Non organic</a:t>
            </a:r>
            <a:endParaRPr lang="en-US" sz="2800" dirty="0"/>
          </a:p>
        </p:txBody>
      </p:sp>
      <p:pic>
        <p:nvPicPr>
          <p:cNvPr id="2050" name="Picture 2" descr="http://images.meredith.com/parents/images/2010/04/ss_10142353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6800" y="1905000"/>
            <a:ext cx="3886200" cy="3886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214508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416206" y="118326"/>
            <a:ext cx="4267200" cy="769441"/>
          </a:xfrm>
          <a:prstGeom prst="rect">
            <a:avLst/>
          </a:prstGeom>
          <a:noFill/>
        </p:spPr>
        <p:txBody>
          <a:bodyPr wrap="square" rtlCol="0">
            <a:spAutoFit/>
          </a:bodyPr>
          <a:lstStyle/>
          <a:p>
            <a:r>
              <a:rPr lang="en-US" sz="4400" dirty="0" smtClean="0">
                <a:latin typeface="+mj-lt"/>
              </a:rPr>
              <a:t>Blake / Ur Family</a:t>
            </a:r>
            <a:endParaRPr lang="en-US" sz="4400" dirty="0"/>
          </a:p>
        </p:txBody>
      </p:sp>
      <p:pic>
        <p:nvPicPr>
          <p:cNvPr id="1026" name="Picture 2" descr="H:\Ped_Blake\CHARGE - ALL FOLDERS &amp; FILES\Perkins Webinar 2014\phot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807129"/>
            <a:ext cx="4267200" cy="320040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H:\Ped_Blake\Perkins 2012\Young Ur Family.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8634" y="4347838"/>
            <a:ext cx="3009900" cy="1983742"/>
          </a:xfrm>
          <a:prstGeom prst="rect">
            <a:avLst/>
          </a:prstGeom>
          <a:noFill/>
          <a:extLst>
            <a:ext uri="{909E8E84-426E-40DD-AFC4-6F175D3DCCD1}">
              <a14:hiddenFill xmlns:a14="http://schemas.microsoft.com/office/drawing/2010/main">
                <a:solidFill>
                  <a:srgbClr val="FFFFFF"/>
                </a:solidFill>
              </a14:hiddenFill>
            </a:ext>
          </a:extLst>
        </p:spPr>
      </p:pic>
      <p:pic>
        <p:nvPicPr>
          <p:cNvPr id="3" name="22D6F00D-211C-4936-8771-3A842A55099C" descr="22D6F00D-211C-4936-8771-3A842A55099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24600" y="3472576"/>
            <a:ext cx="197358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5749290" y="6286154"/>
            <a:ext cx="3124200" cy="369332"/>
          </a:xfrm>
          <a:prstGeom prst="rect">
            <a:avLst/>
          </a:prstGeom>
          <a:noFill/>
        </p:spPr>
        <p:txBody>
          <a:bodyPr wrap="square" rtlCol="0">
            <a:spAutoFit/>
          </a:bodyPr>
          <a:lstStyle/>
          <a:p>
            <a:r>
              <a:rPr lang="en-US" dirty="0" smtClean="0"/>
              <a:t>UK 1990, family CHARGE picnic</a:t>
            </a:r>
            <a:endParaRPr lang="en-US" dirty="0"/>
          </a:p>
        </p:txBody>
      </p:sp>
      <p:sp>
        <p:nvSpPr>
          <p:cNvPr id="5" name="TextBox 4"/>
          <p:cNvSpPr txBox="1"/>
          <p:nvPr/>
        </p:nvSpPr>
        <p:spPr>
          <a:xfrm>
            <a:off x="609600" y="6331580"/>
            <a:ext cx="3505200" cy="369332"/>
          </a:xfrm>
          <a:prstGeom prst="rect">
            <a:avLst/>
          </a:prstGeom>
          <a:noFill/>
        </p:spPr>
        <p:txBody>
          <a:bodyPr wrap="square" rtlCol="0">
            <a:spAutoFit/>
          </a:bodyPr>
          <a:lstStyle/>
          <a:p>
            <a:r>
              <a:rPr lang="en-US" dirty="0" smtClean="0"/>
              <a:t>Boston 1997, CHARGE Conference</a:t>
            </a:r>
            <a:endParaRPr lang="en-US" dirty="0"/>
          </a:p>
        </p:txBody>
      </p:sp>
    </p:spTree>
    <p:extLst>
      <p:ext uri="{BB962C8B-B14F-4D97-AF65-F5344CB8AC3E}">
        <p14:creationId xmlns:p14="http://schemas.microsoft.com/office/powerpoint/2010/main" val="174473147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Treatment Suggestions</a:t>
            </a:r>
            <a:endParaRPr lang="en-US" dirty="0"/>
          </a:p>
        </p:txBody>
      </p:sp>
      <p:sp>
        <p:nvSpPr>
          <p:cNvPr id="3" name="TextBox 2"/>
          <p:cNvSpPr txBox="1"/>
          <p:nvPr/>
        </p:nvSpPr>
        <p:spPr>
          <a:xfrm>
            <a:off x="609600" y="1524000"/>
            <a:ext cx="5715000" cy="2246769"/>
          </a:xfrm>
          <a:prstGeom prst="rect">
            <a:avLst/>
          </a:prstGeom>
          <a:noFill/>
        </p:spPr>
        <p:txBody>
          <a:bodyPr wrap="square" rtlCol="0">
            <a:spAutoFit/>
          </a:bodyPr>
          <a:lstStyle/>
          <a:p>
            <a:pPr marL="285750" indent="-285750">
              <a:buFont typeface="Arial" panose="020B0604020202020204" pitchFamily="34" charset="0"/>
              <a:buChar char="•"/>
            </a:pPr>
            <a:r>
              <a:rPr lang="en-US" sz="2800" dirty="0" smtClean="0"/>
              <a:t>Triggers for migraine</a:t>
            </a:r>
          </a:p>
          <a:p>
            <a:pPr marL="285750" indent="-285750">
              <a:buFont typeface="Arial" panose="020B0604020202020204" pitchFamily="34" charset="0"/>
              <a:buChar char="•"/>
            </a:pPr>
            <a:r>
              <a:rPr lang="en-US" sz="2800" dirty="0" smtClean="0"/>
              <a:t>Venting G-Tubes</a:t>
            </a:r>
          </a:p>
          <a:p>
            <a:pPr marL="285750" indent="-285750">
              <a:buFont typeface="Arial" panose="020B0604020202020204" pitchFamily="34" charset="0"/>
              <a:buChar char="•"/>
            </a:pPr>
            <a:r>
              <a:rPr lang="en-US" sz="2800" dirty="0" smtClean="0"/>
              <a:t>Massage</a:t>
            </a:r>
          </a:p>
          <a:p>
            <a:pPr marL="285750" indent="-285750">
              <a:buFont typeface="Arial" panose="020B0604020202020204" pitchFamily="34" charset="0"/>
              <a:buChar char="•"/>
            </a:pPr>
            <a:r>
              <a:rPr lang="en-US" sz="2800" dirty="0" smtClean="0"/>
              <a:t>Diet</a:t>
            </a:r>
          </a:p>
          <a:p>
            <a:pPr marL="285750" indent="-285750">
              <a:buFont typeface="Arial" panose="020B0604020202020204" pitchFamily="34" charset="0"/>
              <a:buChar char="•"/>
            </a:pPr>
            <a:r>
              <a:rPr lang="en-US" sz="2800" dirty="0" smtClean="0"/>
              <a:t>Motility agents</a:t>
            </a:r>
            <a:endParaRPr lang="en-US" sz="2800"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2362200"/>
            <a:ext cx="4064000" cy="304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1676400" y="6033895"/>
            <a:ext cx="5715000" cy="461665"/>
          </a:xfrm>
          <a:prstGeom prst="rect">
            <a:avLst/>
          </a:prstGeom>
          <a:noFill/>
        </p:spPr>
        <p:txBody>
          <a:bodyPr wrap="square" rtlCol="0">
            <a:spAutoFit/>
          </a:bodyPr>
          <a:lstStyle/>
          <a:p>
            <a:r>
              <a:rPr lang="en-US" sz="2400" dirty="0" smtClean="0"/>
              <a:t>David Brown has spoken on colon massage</a:t>
            </a:r>
            <a:endParaRPr lang="en-US" sz="2400" dirty="0"/>
          </a:p>
        </p:txBody>
      </p:sp>
    </p:spTree>
    <p:extLst>
      <p:ext uri="{BB962C8B-B14F-4D97-AF65-F5344CB8AC3E}">
        <p14:creationId xmlns:p14="http://schemas.microsoft.com/office/powerpoint/2010/main" val="366488439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r="27472"/>
          <a:stretch/>
        </p:blipFill>
        <p:spPr>
          <a:xfrm>
            <a:off x="2590801" y="1828800"/>
            <a:ext cx="4038600" cy="4176218"/>
          </a:xfrm>
          <a:prstGeom prst="rect">
            <a:avLst/>
          </a:prstGeom>
        </p:spPr>
      </p:pic>
      <p:sp>
        <p:nvSpPr>
          <p:cNvPr id="4" name="Title 1"/>
          <p:cNvSpPr>
            <a:spLocks noGrp="1"/>
          </p:cNvSpPr>
          <p:nvPr>
            <p:ph type="title"/>
          </p:nvPr>
        </p:nvSpPr>
        <p:spPr>
          <a:xfrm>
            <a:off x="0" y="76200"/>
            <a:ext cx="9067800" cy="1630362"/>
          </a:xfrm>
        </p:spPr>
        <p:txBody>
          <a:bodyPr>
            <a:noAutofit/>
          </a:bodyPr>
          <a:lstStyle/>
          <a:p>
            <a:r>
              <a:rPr lang="en-US" sz="4000" dirty="0" smtClean="0"/>
              <a:t>Experience with Feeding and Gastrointestinal Motility in Children with CHARGE Syndrome</a:t>
            </a:r>
            <a:endParaRPr lang="en-US" sz="4000" dirty="0"/>
          </a:p>
        </p:txBody>
      </p:sp>
      <p:sp>
        <p:nvSpPr>
          <p:cNvPr id="5" name="TextBox 4"/>
          <p:cNvSpPr txBox="1"/>
          <p:nvPr/>
        </p:nvSpPr>
        <p:spPr>
          <a:xfrm>
            <a:off x="381000" y="6048345"/>
            <a:ext cx="8534400" cy="707886"/>
          </a:xfrm>
          <a:prstGeom prst="rect">
            <a:avLst/>
          </a:prstGeom>
          <a:noFill/>
        </p:spPr>
        <p:txBody>
          <a:bodyPr wrap="square" rtlCol="0">
            <a:spAutoFit/>
          </a:bodyPr>
          <a:lstStyle/>
          <a:p>
            <a:pPr algn="ctr"/>
            <a:r>
              <a:rPr lang="en-US" sz="2000" dirty="0" smtClean="0"/>
              <a:t>Meghan &amp; Kim at the Research in Medicine (RIM) Presentations at Dalhousie University 2015</a:t>
            </a:r>
            <a:endParaRPr lang="en-US" sz="2000" dirty="0"/>
          </a:p>
        </p:txBody>
      </p:sp>
    </p:spTree>
    <p:extLst>
      <p:ext uri="{BB962C8B-B14F-4D97-AF65-F5344CB8AC3E}">
        <p14:creationId xmlns:p14="http://schemas.microsoft.com/office/powerpoint/2010/main" val="68694163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04800" y="1524000"/>
            <a:ext cx="4993547" cy="4078039"/>
          </a:xfrm>
          <a:prstGeom prst="rect">
            <a:avLst/>
          </a:prstGeom>
          <a:noFill/>
        </p:spPr>
        <p:txBody>
          <a:bodyPr wrap="square" rtlCol="0">
            <a:spAutoFit/>
          </a:bodyPr>
          <a:lstStyle/>
          <a:p>
            <a:pPr marL="457200" indent="-457200">
              <a:spcBef>
                <a:spcPts val="600"/>
              </a:spcBef>
              <a:buFont typeface="Arial" panose="020B0604020202020204" pitchFamily="34" charset="0"/>
              <a:buChar char="•"/>
            </a:pPr>
            <a:r>
              <a:rPr lang="en-US" sz="2800" dirty="0"/>
              <a:t>CHARGE characteristics</a:t>
            </a:r>
          </a:p>
          <a:p>
            <a:pPr marL="457200" indent="-457200">
              <a:spcBef>
                <a:spcPts val="600"/>
              </a:spcBef>
              <a:buFont typeface="Arial" panose="020B0604020202020204" pitchFamily="34" charset="0"/>
              <a:buChar char="•"/>
            </a:pPr>
            <a:r>
              <a:rPr lang="en-US" sz="2800" dirty="0"/>
              <a:t>Feeding Severity</a:t>
            </a:r>
          </a:p>
          <a:p>
            <a:pPr marL="457200" indent="-457200">
              <a:spcBef>
                <a:spcPts val="600"/>
              </a:spcBef>
              <a:buFont typeface="Arial" panose="020B0604020202020204" pitchFamily="34" charset="0"/>
              <a:buChar char="•"/>
            </a:pPr>
            <a:r>
              <a:rPr lang="en-US" sz="2800" dirty="0"/>
              <a:t>Gastrointestinal symptoms</a:t>
            </a:r>
          </a:p>
          <a:p>
            <a:pPr marL="457200" indent="-457200">
              <a:spcBef>
                <a:spcPts val="600"/>
              </a:spcBef>
              <a:buFont typeface="Arial" panose="020B0604020202020204" pitchFamily="34" charset="0"/>
              <a:buChar char="•"/>
            </a:pPr>
            <a:r>
              <a:rPr lang="en-US" sz="2800" dirty="0"/>
              <a:t>Transition to oral feeding</a:t>
            </a:r>
          </a:p>
          <a:p>
            <a:pPr marL="457200" indent="-457200">
              <a:spcBef>
                <a:spcPts val="600"/>
              </a:spcBef>
              <a:buFont typeface="Arial" panose="020B0604020202020204" pitchFamily="34" charset="0"/>
              <a:buChar char="•"/>
            </a:pPr>
            <a:r>
              <a:rPr lang="en-US" sz="2800" dirty="0"/>
              <a:t>Toilet </a:t>
            </a:r>
            <a:r>
              <a:rPr lang="en-US" sz="2800" dirty="0" smtClean="0"/>
              <a:t>training</a:t>
            </a:r>
          </a:p>
          <a:p>
            <a:pPr marL="457200" indent="-457200">
              <a:spcBef>
                <a:spcPts val="600"/>
              </a:spcBef>
              <a:buFont typeface="Arial" panose="020B0604020202020204" pitchFamily="34" charset="0"/>
              <a:buChar char="•"/>
            </a:pPr>
            <a:r>
              <a:rPr lang="en-US" sz="2800" dirty="0" smtClean="0"/>
              <a:t>Reflux </a:t>
            </a:r>
            <a:endParaRPr lang="en-US" sz="2800" dirty="0"/>
          </a:p>
          <a:p>
            <a:pPr marL="457200" indent="-457200">
              <a:spcBef>
                <a:spcPts val="600"/>
              </a:spcBef>
              <a:buFont typeface="Arial" panose="020B0604020202020204" pitchFamily="34" charset="0"/>
              <a:buChar char="•"/>
            </a:pPr>
            <a:r>
              <a:rPr lang="en-US" sz="2800" dirty="0" smtClean="0"/>
              <a:t>Bloating</a:t>
            </a:r>
          </a:p>
          <a:p>
            <a:pPr marL="457200" indent="-457200">
              <a:spcBef>
                <a:spcPts val="600"/>
              </a:spcBef>
              <a:buFont typeface="Arial" panose="020B0604020202020204" pitchFamily="34" charset="0"/>
              <a:buChar char="•"/>
            </a:pPr>
            <a:r>
              <a:rPr lang="en-US" sz="2800" dirty="0" smtClean="0"/>
              <a:t>constipation</a:t>
            </a:r>
            <a:endParaRPr lang="en-US" sz="2800" dirty="0"/>
          </a:p>
        </p:txBody>
      </p:sp>
      <p:sp>
        <p:nvSpPr>
          <p:cNvPr id="4" name="Title 3"/>
          <p:cNvSpPr>
            <a:spLocks noGrp="1"/>
          </p:cNvSpPr>
          <p:nvPr>
            <p:ph type="title"/>
          </p:nvPr>
        </p:nvSpPr>
        <p:spPr/>
        <p:txBody>
          <a:bodyPr/>
          <a:lstStyle/>
          <a:p>
            <a:r>
              <a:rPr lang="en-US" dirty="0" smtClean="0"/>
              <a:t>Questionnaires</a:t>
            </a:r>
            <a:endParaRPr lang="en-US"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0" y="3433856"/>
            <a:ext cx="4064000" cy="3048000"/>
          </a:xfrm>
          <a:prstGeom prst="rect">
            <a:avLst/>
          </a:prstGeom>
        </p:spPr>
      </p:pic>
    </p:spTree>
    <p:extLst>
      <p:ext uri="{BB962C8B-B14F-4D97-AF65-F5344CB8AC3E}">
        <p14:creationId xmlns:p14="http://schemas.microsoft.com/office/powerpoint/2010/main" val="232695950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dirty="0" smtClean="0"/>
              <a:t>Results</a:t>
            </a:r>
            <a:endParaRPr lang="en-US" dirty="0"/>
          </a:p>
        </p:txBody>
      </p:sp>
      <p:sp>
        <p:nvSpPr>
          <p:cNvPr id="3" name="TextBox 2"/>
          <p:cNvSpPr txBox="1"/>
          <p:nvPr/>
        </p:nvSpPr>
        <p:spPr>
          <a:xfrm>
            <a:off x="228600" y="762000"/>
            <a:ext cx="8686800" cy="6386364"/>
          </a:xfrm>
          <a:prstGeom prst="rect">
            <a:avLst/>
          </a:prstGeom>
          <a:noFill/>
        </p:spPr>
        <p:txBody>
          <a:bodyPr wrap="square" rtlCol="0">
            <a:spAutoFit/>
          </a:bodyPr>
          <a:lstStyle/>
          <a:p>
            <a:pPr marL="457200" indent="-457200">
              <a:spcBef>
                <a:spcPts val="600"/>
              </a:spcBef>
              <a:buFont typeface="Arial" panose="020B0604020202020204" pitchFamily="34" charset="0"/>
              <a:buChar char="•"/>
            </a:pPr>
            <a:r>
              <a:rPr lang="en-US" sz="2800" dirty="0"/>
              <a:t>Participants: </a:t>
            </a:r>
            <a:r>
              <a:rPr lang="en-US" sz="2800" dirty="0" smtClean="0"/>
              <a:t>69</a:t>
            </a:r>
            <a:endParaRPr lang="en-US" sz="2800" dirty="0"/>
          </a:p>
          <a:p>
            <a:pPr marL="914400" lvl="1" indent="-457200">
              <a:spcBef>
                <a:spcPts val="600"/>
              </a:spcBef>
              <a:buFont typeface="Arial" panose="020B0604020202020204" pitchFamily="34" charset="0"/>
              <a:buChar char="•"/>
            </a:pPr>
            <a:r>
              <a:rPr lang="en-US" sz="2800" dirty="0" smtClean="0"/>
              <a:t>Current age: </a:t>
            </a:r>
            <a:r>
              <a:rPr lang="en-US" sz="2800" dirty="0"/>
              <a:t>1-</a:t>
            </a:r>
            <a:r>
              <a:rPr lang="en-US" sz="2800" dirty="0" smtClean="0"/>
              <a:t>18 years </a:t>
            </a:r>
            <a:r>
              <a:rPr lang="en-US" sz="2800" dirty="0"/>
              <a:t>(avg. </a:t>
            </a:r>
            <a:r>
              <a:rPr lang="en-US" sz="2800" dirty="0" smtClean="0"/>
              <a:t>7.87 </a:t>
            </a:r>
            <a:r>
              <a:rPr lang="en-US" sz="2800" dirty="0"/>
              <a:t>y</a:t>
            </a:r>
            <a:r>
              <a:rPr lang="en-US" sz="2800" dirty="0" smtClean="0"/>
              <a:t>)</a:t>
            </a:r>
          </a:p>
          <a:p>
            <a:pPr marL="914400" lvl="1" indent="-457200">
              <a:spcBef>
                <a:spcPts val="600"/>
              </a:spcBef>
              <a:buFont typeface="Arial" panose="020B0604020202020204" pitchFamily="34" charset="0"/>
              <a:buChar char="•"/>
            </a:pPr>
            <a:r>
              <a:rPr lang="en-US" sz="2800" dirty="0"/>
              <a:t>Age of </a:t>
            </a:r>
            <a:r>
              <a:rPr lang="en-US" sz="2800" dirty="0" smtClean="0"/>
              <a:t>CHARGE diagnosis</a:t>
            </a:r>
            <a:r>
              <a:rPr lang="en-US" sz="2800" dirty="0"/>
              <a:t>: in utero – 2 </a:t>
            </a:r>
            <a:r>
              <a:rPr lang="en-US" sz="2800" dirty="0" smtClean="0"/>
              <a:t>years</a:t>
            </a:r>
            <a:endParaRPr lang="en-US" sz="2800" dirty="0"/>
          </a:p>
          <a:p>
            <a:pPr marL="914400" lvl="1" indent="-457200">
              <a:spcBef>
                <a:spcPts val="600"/>
              </a:spcBef>
              <a:buFont typeface="Arial" panose="020B0604020202020204" pitchFamily="34" charset="0"/>
              <a:buChar char="•"/>
            </a:pPr>
            <a:r>
              <a:rPr lang="en-US" sz="2800" dirty="0" smtClean="0"/>
              <a:t>Gender: 58%  (n=40) Female</a:t>
            </a:r>
            <a:r>
              <a:rPr lang="en-US" sz="2800" dirty="0"/>
              <a:t>, </a:t>
            </a:r>
            <a:r>
              <a:rPr lang="en-US" sz="2800" dirty="0" smtClean="0"/>
              <a:t>39% (n=27) Male, 3% (n=2) unreported</a:t>
            </a:r>
            <a:endParaRPr lang="en-US" sz="2800" dirty="0"/>
          </a:p>
          <a:p>
            <a:pPr marL="914400" lvl="1" indent="-457200">
              <a:spcBef>
                <a:spcPts val="600"/>
              </a:spcBef>
              <a:buFont typeface="Arial" panose="020B0604020202020204" pitchFamily="34" charset="0"/>
              <a:buChar char="•"/>
            </a:pPr>
            <a:r>
              <a:rPr lang="en-US" sz="2800" dirty="0" smtClean="0"/>
              <a:t>Country</a:t>
            </a:r>
            <a:r>
              <a:rPr lang="en-US" sz="2800" dirty="0"/>
              <a:t>: North America </a:t>
            </a:r>
            <a:r>
              <a:rPr lang="en-US" sz="2800" dirty="0" smtClean="0"/>
              <a:t>45%</a:t>
            </a:r>
            <a:r>
              <a:rPr lang="en-US" sz="2800" dirty="0"/>
              <a:t> </a:t>
            </a:r>
            <a:r>
              <a:rPr lang="en-US" sz="2800" dirty="0" smtClean="0"/>
              <a:t>(n=31</a:t>
            </a:r>
            <a:r>
              <a:rPr lang="en-US" sz="2800" dirty="0"/>
              <a:t>), Europe </a:t>
            </a:r>
            <a:r>
              <a:rPr lang="en-US" sz="2800" dirty="0" smtClean="0"/>
              <a:t>39% (n=27</a:t>
            </a:r>
            <a:r>
              <a:rPr lang="en-US" sz="2800" dirty="0"/>
              <a:t>), NZ/AUS </a:t>
            </a:r>
            <a:r>
              <a:rPr lang="en-US" sz="2800" dirty="0" smtClean="0"/>
              <a:t>13% (n=9</a:t>
            </a:r>
            <a:r>
              <a:rPr lang="en-US" sz="2800" dirty="0"/>
              <a:t>), Asia </a:t>
            </a:r>
            <a:r>
              <a:rPr lang="en-US" sz="2800" dirty="0" smtClean="0"/>
              <a:t>1.5% (n=1</a:t>
            </a:r>
            <a:r>
              <a:rPr lang="en-US" sz="2800" dirty="0"/>
              <a:t>), Unknown </a:t>
            </a:r>
            <a:r>
              <a:rPr lang="en-US" sz="2800" dirty="0" smtClean="0"/>
              <a:t>1.5% (n=1)</a:t>
            </a:r>
            <a:endParaRPr lang="en-US" sz="2800" dirty="0"/>
          </a:p>
          <a:p>
            <a:pPr marL="914400" lvl="1" indent="-457200">
              <a:spcBef>
                <a:spcPts val="600"/>
              </a:spcBef>
              <a:buFont typeface="Arial" panose="020B0604020202020204" pitchFamily="34" charset="0"/>
              <a:buChar char="•"/>
            </a:pPr>
            <a:r>
              <a:rPr lang="en-US" sz="2800" dirty="0"/>
              <a:t>Gene </a:t>
            </a:r>
            <a:r>
              <a:rPr lang="en-US" sz="2800" i="1" dirty="0" smtClean="0"/>
              <a:t>CHD7</a:t>
            </a:r>
            <a:r>
              <a:rPr lang="en-US" sz="2800" dirty="0" smtClean="0"/>
              <a:t>:</a:t>
            </a:r>
            <a:endParaRPr lang="en-US" sz="2800" dirty="0"/>
          </a:p>
          <a:p>
            <a:pPr marL="1371600" lvl="2" indent="-457200">
              <a:spcBef>
                <a:spcPts val="600"/>
              </a:spcBef>
              <a:buFont typeface="Arial" panose="020B0604020202020204" pitchFamily="34" charset="0"/>
              <a:buChar char="•"/>
            </a:pPr>
            <a:r>
              <a:rPr lang="en-US" sz="2800" dirty="0"/>
              <a:t>Positive 66</a:t>
            </a:r>
            <a:r>
              <a:rPr lang="en-US" sz="2800" dirty="0" smtClean="0"/>
              <a:t>% (n=44)</a:t>
            </a:r>
            <a:endParaRPr lang="en-US" sz="2800" dirty="0"/>
          </a:p>
          <a:p>
            <a:pPr marL="1371600" lvl="2" indent="-457200">
              <a:spcBef>
                <a:spcPts val="600"/>
              </a:spcBef>
              <a:buFont typeface="Arial" panose="020B0604020202020204" pitchFamily="34" charset="0"/>
              <a:buChar char="•"/>
            </a:pPr>
            <a:r>
              <a:rPr lang="en-US" sz="2800" dirty="0"/>
              <a:t>Negative 9</a:t>
            </a:r>
            <a:r>
              <a:rPr lang="en-US" sz="2800" dirty="0" smtClean="0"/>
              <a:t>%  (n=6)</a:t>
            </a:r>
            <a:endParaRPr lang="en-US" sz="2800" dirty="0"/>
          </a:p>
          <a:p>
            <a:pPr marL="1371600" lvl="2" indent="-457200">
              <a:spcBef>
                <a:spcPts val="600"/>
              </a:spcBef>
              <a:buFont typeface="Arial" panose="020B0604020202020204" pitchFamily="34" charset="0"/>
              <a:buChar char="•"/>
            </a:pPr>
            <a:r>
              <a:rPr lang="en-US" sz="2800" dirty="0"/>
              <a:t>Not tested 25</a:t>
            </a:r>
            <a:r>
              <a:rPr lang="en-US" sz="2800" dirty="0" smtClean="0"/>
              <a:t>%</a:t>
            </a:r>
            <a:r>
              <a:rPr lang="en-US" sz="2800" dirty="0"/>
              <a:t> </a:t>
            </a:r>
            <a:r>
              <a:rPr lang="en-US" sz="2800" dirty="0" smtClean="0"/>
              <a:t>(n=17)</a:t>
            </a:r>
            <a:endParaRPr lang="en-US" sz="2800" dirty="0"/>
          </a:p>
          <a:p>
            <a:pPr marL="285750" indent="-285750">
              <a:spcBef>
                <a:spcPts val="600"/>
              </a:spcBef>
              <a:buFont typeface="Calibri" panose="020F0502020204030204" pitchFamily="34" charset="0"/>
              <a:buChar char="+"/>
            </a:pPr>
            <a:endParaRPr lang="en-US" sz="2800" dirty="0" smtClean="0"/>
          </a:p>
        </p:txBody>
      </p:sp>
    </p:spTree>
    <p:extLst>
      <p:ext uri="{BB962C8B-B14F-4D97-AF65-F5344CB8AC3E}">
        <p14:creationId xmlns:p14="http://schemas.microsoft.com/office/powerpoint/2010/main" val="51139707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Autofit/>
          </a:bodyPr>
          <a:lstStyle/>
          <a:p>
            <a:r>
              <a:rPr lang="en-US" dirty="0" smtClean="0"/>
              <a:t>Pediatric Assessment Scale for Severe Feeding Problems (PASSFP)</a:t>
            </a:r>
            <a:endParaRPr lang="en-US" dirty="0"/>
          </a:p>
        </p:txBody>
      </p:sp>
      <p:sp>
        <p:nvSpPr>
          <p:cNvPr id="4" name="TextBox 3"/>
          <p:cNvSpPr txBox="1"/>
          <p:nvPr/>
        </p:nvSpPr>
        <p:spPr>
          <a:xfrm>
            <a:off x="381000" y="5771899"/>
            <a:ext cx="8534400" cy="830997"/>
          </a:xfrm>
          <a:prstGeom prst="rect">
            <a:avLst/>
          </a:prstGeom>
          <a:noFill/>
        </p:spPr>
        <p:txBody>
          <a:bodyPr wrap="square" rtlCol="0">
            <a:spAutoFit/>
          </a:bodyPr>
          <a:lstStyle/>
          <a:p>
            <a:r>
              <a:rPr lang="en-US" sz="2400" dirty="0" smtClean="0"/>
              <a:t>Lower score indicates more severe feeding difficulties (range 6-61)</a:t>
            </a:r>
          </a:p>
          <a:p>
            <a:r>
              <a:rPr lang="en-US" sz="2400" dirty="0" smtClean="0"/>
              <a:t>(* indicated statistically significant mean PASSFP scores)</a:t>
            </a:r>
            <a:endParaRPr lang="en-US" sz="2400" dirty="0"/>
          </a:p>
        </p:txBody>
      </p:sp>
      <p:graphicFrame>
        <p:nvGraphicFramePr>
          <p:cNvPr id="5" name="Chart 4"/>
          <p:cNvGraphicFramePr/>
          <p:nvPr>
            <p:extLst>
              <p:ext uri="{D42A27DB-BD31-4B8C-83A1-F6EECF244321}">
                <p14:modId xmlns:p14="http://schemas.microsoft.com/office/powerpoint/2010/main" val="907659753"/>
              </p:ext>
            </p:extLst>
          </p:nvPr>
        </p:nvGraphicFramePr>
        <p:xfrm>
          <a:off x="1676400" y="1981200"/>
          <a:ext cx="5791200" cy="367919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4800600" y="1676400"/>
            <a:ext cx="838200" cy="369332"/>
          </a:xfrm>
          <a:prstGeom prst="rect">
            <a:avLst/>
          </a:prstGeom>
          <a:noFill/>
        </p:spPr>
        <p:txBody>
          <a:bodyPr wrap="square" rtlCol="0">
            <a:spAutoFit/>
          </a:bodyPr>
          <a:lstStyle/>
          <a:p>
            <a:r>
              <a:rPr lang="en-US" dirty="0" smtClean="0"/>
              <a:t>*</a:t>
            </a:r>
            <a:endParaRPr lang="en-US" dirty="0"/>
          </a:p>
        </p:txBody>
      </p:sp>
      <p:sp>
        <p:nvSpPr>
          <p:cNvPr id="8" name="TextBox 7"/>
          <p:cNvSpPr txBox="1"/>
          <p:nvPr/>
        </p:nvSpPr>
        <p:spPr>
          <a:xfrm>
            <a:off x="3962400" y="2133600"/>
            <a:ext cx="609600" cy="369332"/>
          </a:xfrm>
          <a:prstGeom prst="rect">
            <a:avLst/>
          </a:prstGeom>
          <a:noFill/>
        </p:spPr>
        <p:txBody>
          <a:bodyPr wrap="square" rtlCol="0">
            <a:spAutoFit/>
          </a:bodyPr>
          <a:lstStyle/>
          <a:p>
            <a:r>
              <a:rPr lang="en-US" dirty="0" smtClean="0"/>
              <a:t>*</a:t>
            </a:r>
            <a:endParaRPr lang="en-US" dirty="0"/>
          </a:p>
        </p:txBody>
      </p:sp>
      <p:sp>
        <p:nvSpPr>
          <p:cNvPr id="9" name="TextBox 8"/>
          <p:cNvSpPr txBox="1"/>
          <p:nvPr/>
        </p:nvSpPr>
        <p:spPr>
          <a:xfrm>
            <a:off x="5638800" y="2133600"/>
            <a:ext cx="609600" cy="369332"/>
          </a:xfrm>
          <a:prstGeom prst="rect">
            <a:avLst/>
          </a:prstGeom>
          <a:noFill/>
        </p:spPr>
        <p:txBody>
          <a:bodyPr wrap="square" rtlCol="0">
            <a:spAutoFit/>
          </a:bodyPr>
          <a:lstStyle/>
          <a:p>
            <a:r>
              <a:rPr lang="en-US" dirty="0" smtClean="0"/>
              <a:t>*</a:t>
            </a:r>
            <a:endParaRPr lang="en-US" dirty="0"/>
          </a:p>
        </p:txBody>
      </p:sp>
    </p:spTree>
    <p:extLst>
      <p:ext uri="{BB962C8B-B14F-4D97-AF65-F5344CB8AC3E}">
        <p14:creationId xmlns:p14="http://schemas.microsoft.com/office/powerpoint/2010/main" val="339186924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a:bodyPr>
          <a:lstStyle/>
          <a:p>
            <a:r>
              <a:rPr lang="en-US" sz="3800" dirty="0" err="1" smtClean="0"/>
              <a:t>PedsQL</a:t>
            </a:r>
            <a:r>
              <a:rPr lang="en-US" sz="3800" dirty="0" smtClean="0"/>
              <a:t> Gastrointestinal Symptoms Scale</a:t>
            </a:r>
            <a:endParaRPr lang="en-US" sz="3800" dirty="0"/>
          </a:p>
        </p:txBody>
      </p:sp>
      <p:graphicFrame>
        <p:nvGraphicFramePr>
          <p:cNvPr id="3" name="Chart 2"/>
          <p:cNvGraphicFramePr>
            <a:graphicFrameLocks/>
          </p:cNvGraphicFramePr>
          <p:nvPr>
            <p:extLst>
              <p:ext uri="{D42A27DB-BD31-4B8C-83A1-F6EECF244321}">
                <p14:modId xmlns:p14="http://schemas.microsoft.com/office/powerpoint/2010/main" val="715497820"/>
              </p:ext>
            </p:extLst>
          </p:nvPr>
        </p:nvGraphicFramePr>
        <p:xfrm>
          <a:off x="22526426" y="18547432"/>
          <a:ext cx="11161240" cy="763284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 name="Chart 3"/>
          <p:cNvGraphicFramePr>
            <a:graphicFrameLocks/>
          </p:cNvGraphicFramePr>
          <p:nvPr>
            <p:extLst>
              <p:ext uri="{D42A27DB-BD31-4B8C-83A1-F6EECF244321}">
                <p14:modId xmlns:p14="http://schemas.microsoft.com/office/powerpoint/2010/main" val="3195651824"/>
              </p:ext>
            </p:extLst>
          </p:nvPr>
        </p:nvGraphicFramePr>
        <p:xfrm>
          <a:off x="609600" y="946666"/>
          <a:ext cx="7696200" cy="4474533"/>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1295400" y="5257800"/>
            <a:ext cx="6324600" cy="1477328"/>
          </a:xfrm>
          <a:prstGeom prst="rect">
            <a:avLst/>
          </a:prstGeom>
          <a:noFill/>
        </p:spPr>
        <p:txBody>
          <a:bodyPr wrap="square" rtlCol="0">
            <a:spAutoFit/>
          </a:bodyPr>
          <a:lstStyle/>
          <a:p>
            <a:r>
              <a:rPr lang="en-US" dirty="0" smtClean="0"/>
              <a:t>Domain:	1 Stomach Pain(*)		</a:t>
            </a:r>
            <a:r>
              <a:rPr lang="en-US" dirty="0"/>
              <a:t>6 Nausea and </a:t>
            </a:r>
            <a:r>
              <a:rPr lang="en-US" dirty="0" smtClean="0"/>
              <a:t>vomiting(*)</a:t>
            </a:r>
          </a:p>
          <a:p>
            <a:r>
              <a:rPr lang="en-US" dirty="0" smtClean="0"/>
              <a:t>	2 Discomfort when eating(*)	</a:t>
            </a:r>
            <a:r>
              <a:rPr lang="en-US" dirty="0"/>
              <a:t>7 Gas and </a:t>
            </a:r>
            <a:r>
              <a:rPr lang="en-US" dirty="0" smtClean="0"/>
              <a:t>bloating(*)</a:t>
            </a:r>
          </a:p>
          <a:p>
            <a:r>
              <a:rPr lang="en-US" dirty="0" smtClean="0"/>
              <a:t>	3 </a:t>
            </a:r>
            <a:r>
              <a:rPr lang="en-US" dirty="0"/>
              <a:t>Trouble </a:t>
            </a:r>
            <a:r>
              <a:rPr lang="en-US" dirty="0" smtClean="0"/>
              <a:t>swallowing(*)	8 Constipation(*)</a:t>
            </a:r>
          </a:p>
          <a:p>
            <a:r>
              <a:rPr lang="en-US" dirty="0" smtClean="0"/>
              <a:t>	</a:t>
            </a:r>
            <a:r>
              <a:rPr lang="en-US" dirty="0"/>
              <a:t>4</a:t>
            </a:r>
            <a:r>
              <a:rPr lang="en-US" dirty="0" smtClean="0"/>
              <a:t> Food and drink limits(*)	9 Blood in poop</a:t>
            </a:r>
          </a:p>
          <a:p>
            <a:r>
              <a:rPr lang="en-US" dirty="0" smtClean="0"/>
              <a:t>	5 </a:t>
            </a:r>
            <a:r>
              <a:rPr lang="en-US" dirty="0"/>
              <a:t>Heartburn and reflux</a:t>
            </a:r>
            <a:r>
              <a:rPr lang="en-US" dirty="0" smtClean="0"/>
              <a:t>	10 Diarrhea</a:t>
            </a:r>
            <a:endParaRPr lang="en-US" dirty="0"/>
          </a:p>
        </p:txBody>
      </p:sp>
      <p:sp>
        <p:nvSpPr>
          <p:cNvPr id="6" name="TextBox 5"/>
          <p:cNvSpPr txBox="1"/>
          <p:nvPr/>
        </p:nvSpPr>
        <p:spPr>
          <a:xfrm>
            <a:off x="1940090" y="577334"/>
            <a:ext cx="5187620" cy="369332"/>
          </a:xfrm>
          <a:prstGeom prst="rect">
            <a:avLst/>
          </a:prstGeom>
          <a:noFill/>
        </p:spPr>
        <p:txBody>
          <a:bodyPr wrap="square" rtlCol="0">
            <a:spAutoFit/>
          </a:bodyPr>
          <a:lstStyle/>
          <a:p>
            <a:r>
              <a:rPr lang="en-US" dirty="0" smtClean="0"/>
              <a:t>Lower score indicated greater GI symptoms</a:t>
            </a:r>
            <a:endParaRPr lang="en-US" dirty="0"/>
          </a:p>
        </p:txBody>
      </p:sp>
    </p:spTree>
    <p:extLst>
      <p:ext uri="{BB962C8B-B14F-4D97-AF65-F5344CB8AC3E}">
        <p14:creationId xmlns:p14="http://schemas.microsoft.com/office/powerpoint/2010/main" val="157459549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Short Answer Questions</a:t>
            </a:r>
            <a:endParaRPr lang="en-US" dirty="0"/>
          </a:p>
        </p:txBody>
      </p:sp>
      <p:sp>
        <p:nvSpPr>
          <p:cNvPr id="4" name="Content Placeholder 3"/>
          <p:cNvSpPr>
            <a:spLocks noGrp="1"/>
          </p:cNvSpPr>
          <p:nvPr>
            <p:ph idx="1"/>
          </p:nvPr>
        </p:nvSpPr>
        <p:spPr/>
        <p:txBody>
          <a:bodyPr>
            <a:normAutofit/>
          </a:bodyPr>
          <a:lstStyle/>
          <a:p>
            <a:r>
              <a:rPr lang="en-US" dirty="0" smtClean="0"/>
              <a:t>CHARGE characteristics linked to greater GI symptoms:</a:t>
            </a:r>
          </a:p>
          <a:p>
            <a:pPr lvl="1"/>
            <a:r>
              <a:rPr lang="en-US" dirty="0" err="1" smtClean="0"/>
              <a:t>Choanal</a:t>
            </a:r>
            <a:r>
              <a:rPr lang="en-US" dirty="0" smtClean="0"/>
              <a:t> atresia/stenosis</a:t>
            </a:r>
          </a:p>
          <a:p>
            <a:pPr lvl="1"/>
            <a:r>
              <a:rPr lang="en-US" dirty="0" smtClean="0"/>
              <a:t>Cranial nerve IX, X dysfunction</a:t>
            </a:r>
          </a:p>
          <a:p>
            <a:r>
              <a:rPr lang="en-US" dirty="0" smtClean="0"/>
              <a:t>Transition to oral eating challenges</a:t>
            </a:r>
            <a:endParaRPr lang="en-US" dirty="0"/>
          </a:p>
          <a:p>
            <a:pPr lvl="1"/>
            <a:r>
              <a:rPr lang="en-US" dirty="0" smtClean="0"/>
              <a:t>Lack of biting/chewing</a:t>
            </a:r>
          </a:p>
          <a:p>
            <a:pPr lvl="1"/>
            <a:r>
              <a:rPr lang="en-US" dirty="0" smtClean="0"/>
              <a:t>Choking</a:t>
            </a:r>
          </a:p>
          <a:p>
            <a:pPr lvl="1"/>
            <a:r>
              <a:rPr lang="en-US" dirty="0" smtClean="0"/>
              <a:t>Mouth overstuffing</a:t>
            </a:r>
          </a:p>
        </p:txBody>
      </p:sp>
      <p:pic>
        <p:nvPicPr>
          <p:cNvPr id="5" name="Picture 4"/>
          <p:cNvPicPr/>
          <p:nvPr/>
        </p:nvPicPr>
        <p:blipFill rotWithShape="1">
          <a:blip r:embed="rId3"/>
          <a:srcRect l="25710" t="4682" r="27066" b="6428"/>
          <a:stretch/>
        </p:blipFill>
        <p:spPr>
          <a:xfrm>
            <a:off x="6705600" y="4215130"/>
            <a:ext cx="2133600" cy="2414270"/>
          </a:xfrm>
          <a:prstGeom prst="rect">
            <a:avLst/>
          </a:prstGeom>
          <a:solidFill>
            <a:srgbClr val="2CB2FF">
              <a:alpha val="29000"/>
            </a:srgbClr>
          </a:solidFill>
        </p:spPr>
      </p:pic>
    </p:spTree>
    <p:extLst>
      <p:ext uri="{BB962C8B-B14F-4D97-AF65-F5344CB8AC3E}">
        <p14:creationId xmlns:p14="http://schemas.microsoft.com/office/powerpoint/2010/main" val="14117497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Short Answer Questions</a:t>
            </a:r>
            <a:endParaRPr lang="en-US" dirty="0"/>
          </a:p>
        </p:txBody>
      </p:sp>
      <p:sp>
        <p:nvSpPr>
          <p:cNvPr id="3" name="Content Placeholder 2"/>
          <p:cNvSpPr>
            <a:spLocks noGrp="1"/>
          </p:cNvSpPr>
          <p:nvPr>
            <p:ph idx="1"/>
          </p:nvPr>
        </p:nvSpPr>
        <p:spPr/>
        <p:txBody>
          <a:bodyPr>
            <a:normAutofit fontScale="92500" lnSpcReduction="10000"/>
          </a:bodyPr>
          <a:lstStyle/>
          <a:p>
            <a:r>
              <a:rPr lang="en-US" dirty="0"/>
              <a:t>Urine and bowel (day/night) occurs later than in typically developing children</a:t>
            </a:r>
          </a:p>
          <a:p>
            <a:pPr lvl="1"/>
            <a:r>
              <a:rPr lang="en-US" dirty="0"/>
              <a:t>Helpful tips: positive reinforcement, </a:t>
            </a:r>
            <a:r>
              <a:rPr lang="en-US" dirty="0" smtClean="0"/>
              <a:t>prompts</a:t>
            </a:r>
          </a:p>
          <a:p>
            <a:r>
              <a:rPr lang="en-US" dirty="0" smtClean="0"/>
              <a:t>Major </a:t>
            </a:r>
            <a:r>
              <a:rPr lang="en-US" dirty="0"/>
              <a:t>feeding challenges</a:t>
            </a:r>
          </a:p>
          <a:p>
            <a:pPr lvl="1"/>
            <a:r>
              <a:rPr lang="en-US" dirty="0"/>
              <a:t>Bowel regulation 30% (n=19 )</a:t>
            </a:r>
          </a:p>
          <a:p>
            <a:pPr lvl="1"/>
            <a:r>
              <a:rPr lang="en-US" dirty="0"/>
              <a:t>Vomiting 19% (n=12)</a:t>
            </a:r>
          </a:p>
          <a:p>
            <a:pPr lvl="1"/>
            <a:r>
              <a:rPr lang="en-US" dirty="0"/>
              <a:t>General feeding issues 17% (n=11)</a:t>
            </a:r>
          </a:p>
          <a:p>
            <a:pPr lvl="1"/>
            <a:r>
              <a:rPr lang="en-US" dirty="0"/>
              <a:t>Choking 17% (n=11</a:t>
            </a:r>
            <a:r>
              <a:rPr lang="en-US" dirty="0" smtClean="0"/>
              <a:t>)</a:t>
            </a:r>
          </a:p>
          <a:p>
            <a:pPr marL="346075" indent="-346075">
              <a:buFont typeface="Arial"/>
              <a:buChar char="•"/>
            </a:pPr>
            <a:r>
              <a:rPr lang="en-US" dirty="0"/>
              <a:t>Despite medication use, constipation is rated as a major </a:t>
            </a:r>
            <a:r>
              <a:rPr lang="en-US" dirty="0" smtClean="0"/>
              <a:t>GI/motility </a:t>
            </a:r>
            <a:r>
              <a:rPr lang="en-US" dirty="0"/>
              <a:t>challenge</a:t>
            </a:r>
          </a:p>
          <a:p>
            <a:pPr lvl="1"/>
            <a:endParaRPr lang="en-US" dirty="0"/>
          </a:p>
          <a:p>
            <a:pPr marL="0" indent="0">
              <a:buNone/>
            </a:pPr>
            <a:endParaRPr lang="en-US" dirty="0"/>
          </a:p>
          <a:p>
            <a:endParaRPr lang="en-US" dirty="0"/>
          </a:p>
        </p:txBody>
      </p:sp>
    </p:spTree>
    <p:extLst>
      <p:ext uri="{BB962C8B-B14F-4D97-AF65-F5344CB8AC3E}">
        <p14:creationId xmlns:p14="http://schemas.microsoft.com/office/powerpoint/2010/main" val="723065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857696" cy="1143000"/>
          </a:xfrm>
        </p:spPr>
        <p:txBody>
          <a:bodyPr>
            <a:normAutofit/>
          </a:bodyPr>
          <a:lstStyle/>
          <a:p>
            <a:pPr algn="l"/>
            <a:r>
              <a:rPr lang="en-US" sz="4200" dirty="0" smtClean="0"/>
              <a:t>Prevention / Treatment for Constipation</a:t>
            </a:r>
            <a:endParaRPr lang="en-US" sz="4200" dirty="0"/>
          </a:p>
        </p:txBody>
      </p:sp>
      <p:sp>
        <p:nvSpPr>
          <p:cNvPr id="3" name="TextBox 2"/>
          <p:cNvSpPr txBox="1"/>
          <p:nvPr/>
        </p:nvSpPr>
        <p:spPr>
          <a:xfrm>
            <a:off x="3733800" y="3886200"/>
            <a:ext cx="4953000" cy="2677656"/>
          </a:xfrm>
          <a:prstGeom prst="rect">
            <a:avLst/>
          </a:prstGeom>
          <a:noFill/>
        </p:spPr>
        <p:txBody>
          <a:bodyPr wrap="square" rtlCol="0">
            <a:spAutoFit/>
          </a:bodyPr>
          <a:lstStyle/>
          <a:p>
            <a:r>
              <a:rPr lang="en-US" sz="2800" dirty="0" smtClean="0"/>
              <a:t>Treatment:</a:t>
            </a:r>
          </a:p>
          <a:p>
            <a:pPr marL="457200" indent="-457200">
              <a:buFont typeface="Arial" panose="020B0604020202020204" pitchFamily="34" charset="0"/>
              <a:buChar char="•"/>
            </a:pPr>
            <a:r>
              <a:rPr lang="en-US" sz="2800" dirty="0" smtClean="0"/>
              <a:t>Polyethylene glycol / PED / </a:t>
            </a:r>
            <a:r>
              <a:rPr lang="en-US" sz="2800" dirty="0" err="1" smtClean="0"/>
              <a:t>MiraLAX</a:t>
            </a:r>
            <a:endParaRPr lang="en-US" sz="2800" dirty="0" smtClean="0"/>
          </a:p>
          <a:p>
            <a:pPr marL="457200" indent="-457200">
              <a:buFont typeface="Arial" panose="020B0604020202020204" pitchFamily="34" charset="0"/>
              <a:buChar char="•"/>
            </a:pPr>
            <a:r>
              <a:rPr lang="en-US" sz="2800" dirty="0" err="1" smtClean="0"/>
              <a:t>Senocot</a:t>
            </a:r>
            <a:endParaRPr lang="en-US" sz="2800" dirty="0" smtClean="0"/>
          </a:p>
          <a:p>
            <a:pPr marL="457200" indent="-457200">
              <a:buFont typeface="Arial" panose="020B0604020202020204" pitchFamily="34" charset="0"/>
              <a:buChar char="•"/>
            </a:pPr>
            <a:r>
              <a:rPr lang="en-US" sz="2800" dirty="0" smtClean="0"/>
              <a:t>Behavioural techniques</a:t>
            </a:r>
          </a:p>
          <a:p>
            <a:pPr marL="457200" indent="-457200">
              <a:buFont typeface="Arial" panose="020B0604020202020204" pitchFamily="34" charset="0"/>
              <a:buChar char="•"/>
            </a:pPr>
            <a:r>
              <a:rPr lang="en-US" sz="2800" dirty="0" smtClean="0"/>
              <a:t>Massage</a:t>
            </a:r>
            <a:endParaRPr lang="en-US" sz="2800" dirty="0"/>
          </a:p>
        </p:txBody>
      </p:sp>
      <p:sp>
        <p:nvSpPr>
          <p:cNvPr id="4" name="TextBox 3"/>
          <p:cNvSpPr txBox="1"/>
          <p:nvPr/>
        </p:nvSpPr>
        <p:spPr>
          <a:xfrm>
            <a:off x="762000" y="1371600"/>
            <a:ext cx="4343400" cy="2246769"/>
          </a:xfrm>
          <a:prstGeom prst="rect">
            <a:avLst/>
          </a:prstGeom>
          <a:noFill/>
        </p:spPr>
        <p:txBody>
          <a:bodyPr wrap="square" rtlCol="0">
            <a:spAutoFit/>
          </a:bodyPr>
          <a:lstStyle/>
          <a:p>
            <a:r>
              <a:rPr lang="en-US" sz="2800" dirty="0" smtClean="0"/>
              <a:t>Prevention:</a:t>
            </a:r>
          </a:p>
          <a:p>
            <a:pPr marL="285750" indent="-285750">
              <a:buFont typeface="Arial" panose="020B0604020202020204" pitchFamily="34" charset="0"/>
              <a:buChar char="•"/>
            </a:pPr>
            <a:r>
              <a:rPr lang="en-US" sz="2800" dirty="0" smtClean="0"/>
              <a:t>Fluids</a:t>
            </a:r>
          </a:p>
          <a:p>
            <a:pPr marL="285750" indent="-285750">
              <a:buFont typeface="Arial" panose="020B0604020202020204" pitchFamily="34" charset="0"/>
              <a:buChar char="•"/>
            </a:pPr>
            <a:r>
              <a:rPr lang="en-US" sz="2800" dirty="0" smtClean="0"/>
              <a:t>Exercise</a:t>
            </a:r>
          </a:p>
          <a:p>
            <a:pPr marL="285750" indent="-285750">
              <a:buFont typeface="Arial" panose="020B0604020202020204" pitchFamily="34" charset="0"/>
              <a:buChar char="•"/>
            </a:pPr>
            <a:r>
              <a:rPr lang="en-US" sz="2800" dirty="0" smtClean="0"/>
              <a:t>Behavioural therapy</a:t>
            </a:r>
          </a:p>
          <a:p>
            <a:pPr marL="285750" indent="-285750">
              <a:buFont typeface="Arial" panose="020B0604020202020204" pitchFamily="34" charset="0"/>
              <a:buChar char="•"/>
            </a:pPr>
            <a:r>
              <a:rPr lang="en-US" sz="2800" dirty="0" smtClean="0"/>
              <a:t>diet</a:t>
            </a:r>
            <a:endParaRPr lang="en-US" sz="2800" dirty="0"/>
          </a:p>
        </p:txBody>
      </p:sp>
      <p:pic>
        <p:nvPicPr>
          <p:cNvPr id="4098" name="Picture 2" descr="https://www.acklandsgrainger.com/images/items/zoom/11LT07_AS0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4278912"/>
            <a:ext cx="2743200" cy="215341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83108" y="990599"/>
            <a:ext cx="3503692" cy="2627769"/>
          </a:xfrm>
          <a:prstGeom prst="rect">
            <a:avLst/>
          </a:prstGeom>
        </p:spPr>
      </p:pic>
    </p:spTree>
    <p:extLst>
      <p:ext uri="{BB962C8B-B14F-4D97-AF65-F5344CB8AC3E}">
        <p14:creationId xmlns:p14="http://schemas.microsoft.com/office/powerpoint/2010/main" val="281774172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C:\My Pictures\Cranial Nerves from Yale.jpg"/>
          <p:cNvPicPr>
            <a:picLocks noChangeAspect="1" noChangeArrowheads="1"/>
          </p:cNvPicPr>
          <p:nvPr/>
        </p:nvPicPr>
        <p:blipFill>
          <a:blip r:embed="rId2" cstate="print"/>
          <a:srcRect/>
          <a:stretch>
            <a:fillRect/>
          </a:stretch>
        </p:blipFill>
        <p:spPr bwMode="auto">
          <a:xfrm>
            <a:off x="152400" y="304800"/>
            <a:ext cx="8763000" cy="4994275"/>
          </a:xfrm>
          <a:prstGeom prst="rect">
            <a:avLst/>
          </a:prstGeom>
          <a:noFill/>
        </p:spPr>
      </p:pic>
      <p:sp>
        <p:nvSpPr>
          <p:cNvPr id="13315" name="Text Box 3"/>
          <p:cNvSpPr txBox="1">
            <a:spLocks noChangeArrowheads="1"/>
          </p:cNvSpPr>
          <p:nvPr/>
        </p:nvSpPr>
        <p:spPr bwMode="auto">
          <a:xfrm>
            <a:off x="304800" y="5983069"/>
            <a:ext cx="8686800" cy="646331"/>
          </a:xfrm>
          <a:prstGeom prst="rect">
            <a:avLst/>
          </a:prstGeom>
          <a:noFill/>
          <a:ln w="9525">
            <a:noFill/>
            <a:miter lim="800000"/>
            <a:headEnd/>
            <a:tailEnd/>
          </a:ln>
          <a:effectLst/>
        </p:spPr>
        <p:txBody>
          <a:bodyPr wrap="square">
            <a:spAutoFit/>
          </a:bodyPr>
          <a:lstStyle/>
          <a:p>
            <a:pPr algn="ctr">
              <a:spcBef>
                <a:spcPct val="50000"/>
              </a:spcBef>
            </a:pPr>
            <a:r>
              <a:rPr lang="en-US" dirty="0" smtClean="0"/>
              <a:t>Yale </a:t>
            </a:r>
            <a:r>
              <a:rPr lang="en-US" dirty="0"/>
              <a:t>Center for Advanced Instrumental Media’s Web Site: http://info.med.yale.edu/caim/cnerves</a:t>
            </a:r>
          </a:p>
        </p:txBody>
      </p:sp>
    </p:spTree>
    <p:extLst>
      <p:ext uri="{BB962C8B-B14F-4D97-AF65-F5344CB8AC3E}">
        <p14:creationId xmlns:p14="http://schemas.microsoft.com/office/powerpoint/2010/main" val="52153006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505200" y="6324600"/>
            <a:ext cx="2438400" cy="369332"/>
          </a:xfrm>
          <a:prstGeom prst="rect">
            <a:avLst/>
          </a:prstGeom>
          <a:noFill/>
        </p:spPr>
        <p:txBody>
          <a:bodyPr wrap="square" rtlCol="0">
            <a:spAutoFit/>
          </a:bodyPr>
          <a:lstStyle/>
          <a:p>
            <a:r>
              <a:rPr lang="en-US" dirty="0" smtClean="0"/>
              <a:t>No conflict of interest</a:t>
            </a:r>
            <a:endParaRPr lang="en-US" dirty="0"/>
          </a:p>
        </p:txBody>
      </p:sp>
      <p:pic>
        <p:nvPicPr>
          <p:cNvPr id="4" name="Picture 2" descr="H:\Ped_Blake\CHARGE - ALL FOLDERS &amp; FILES\Texas CHARGE 2015\Texas 201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9400" y="3638550"/>
            <a:ext cx="3479800" cy="260985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1285228"/>
            <a:ext cx="3149600" cy="2362200"/>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28695" y="1285228"/>
            <a:ext cx="3145536" cy="2359152"/>
          </a:xfrm>
          <a:prstGeom prst="rect">
            <a:avLst/>
          </a:prstGeom>
        </p:spPr>
      </p:pic>
      <p:sp>
        <p:nvSpPr>
          <p:cNvPr id="6" name="TextBox 5"/>
          <p:cNvSpPr txBox="1"/>
          <p:nvPr/>
        </p:nvSpPr>
        <p:spPr>
          <a:xfrm>
            <a:off x="3115322" y="238952"/>
            <a:ext cx="2895600" cy="769441"/>
          </a:xfrm>
          <a:prstGeom prst="rect">
            <a:avLst/>
          </a:prstGeom>
          <a:noFill/>
        </p:spPr>
        <p:txBody>
          <a:bodyPr wrap="square" rtlCol="0">
            <a:spAutoFit/>
          </a:bodyPr>
          <a:lstStyle/>
          <a:p>
            <a:r>
              <a:rPr lang="en-US" sz="4400" dirty="0" err="1" smtClean="0"/>
              <a:t>Texax</a:t>
            </a:r>
            <a:r>
              <a:rPr lang="en-US" sz="4400" dirty="0" smtClean="0"/>
              <a:t> 2013</a:t>
            </a:r>
            <a:endParaRPr lang="en-US" sz="4400" dirty="0"/>
          </a:p>
        </p:txBody>
      </p:sp>
    </p:spTree>
    <p:extLst>
      <p:ext uri="{BB962C8B-B14F-4D97-AF65-F5344CB8AC3E}">
        <p14:creationId xmlns:p14="http://schemas.microsoft.com/office/powerpoint/2010/main" val="401914391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428" name="Picture 1028" descr="C:\My Pictures\cranialn.gif"/>
          <p:cNvPicPr>
            <a:picLocks noChangeAspect="1" noChangeArrowheads="1"/>
          </p:cNvPicPr>
          <p:nvPr/>
        </p:nvPicPr>
        <p:blipFill>
          <a:blip r:embed="rId2" cstate="print"/>
          <a:srcRect/>
          <a:stretch>
            <a:fillRect/>
          </a:stretch>
        </p:blipFill>
        <p:spPr bwMode="auto">
          <a:xfrm>
            <a:off x="1398234" y="1626834"/>
            <a:ext cx="6324600" cy="4471194"/>
          </a:xfrm>
          <a:prstGeom prst="rect">
            <a:avLst/>
          </a:prstGeom>
          <a:noFill/>
        </p:spPr>
      </p:pic>
      <p:sp>
        <p:nvSpPr>
          <p:cNvPr id="103430" name="Text Box 1030"/>
          <p:cNvSpPr txBox="1">
            <a:spLocks noChangeArrowheads="1"/>
          </p:cNvSpPr>
          <p:nvPr/>
        </p:nvSpPr>
        <p:spPr bwMode="auto">
          <a:xfrm>
            <a:off x="140934" y="6172200"/>
            <a:ext cx="8839200" cy="400110"/>
          </a:xfrm>
          <a:prstGeom prst="rect">
            <a:avLst/>
          </a:prstGeom>
          <a:noFill/>
          <a:ln w="9525">
            <a:noFill/>
            <a:miter lim="800000"/>
            <a:headEnd/>
            <a:tailEnd/>
          </a:ln>
          <a:effectLst/>
        </p:spPr>
        <p:txBody>
          <a:bodyPr>
            <a:spAutoFit/>
          </a:bodyPr>
          <a:lstStyle/>
          <a:p>
            <a:pPr algn="ctr">
              <a:spcBef>
                <a:spcPct val="50000"/>
              </a:spcBef>
            </a:pPr>
            <a:r>
              <a:rPr lang="en-US" sz="2000" i="1" dirty="0"/>
              <a:t>Tenth Edition</a:t>
            </a:r>
            <a:r>
              <a:rPr lang="en-US" sz="2000" dirty="0"/>
              <a:t> Grant’s Atlas of </a:t>
            </a:r>
            <a:r>
              <a:rPr lang="en-US" sz="2000" dirty="0" smtClean="0"/>
              <a:t>Anatomy</a:t>
            </a:r>
            <a:endParaRPr lang="en-US" sz="2000" dirty="0"/>
          </a:p>
        </p:txBody>
      </p:sp>
      <p:sp>
        <p:nvSpPr>
          <p:cNvPr id="6" name="TextBox 5"/>
          <p:cNvSpPr txBox="1"/>
          <p:nvPr/>
        </p:nvSpPr>
        <p:spPr>
          <a:xfrm>
            <a:off x="342900" y="152400"/>
            <a:ext cx="8458200" cy="1446550"/>
          </a:xfrm>
          <a:prstGeom prst="rect">
            <a:avLst/>
          </a:prstGeom>
          <a:noFill/>
        </p:spPr>
        <p:txBody>
          <a:bodyPr wrap="square" rtlCol="0">
            <a:spAutoFit/>
          </a:bodyPr>
          <a:lstStyle/>
          <a:p>
            <a:pPr algn="ctr"/>
            <a:r>
              <a:rPr lang="en-US" sz="4400" dirty="0" smtClean="0">
                <a:latin typeface="+mj-lt"/>
              </a:rPr>
              <a:t>Cranial Nerves Arising from Base of Brain</a:t>
            </a:r>
            <a:endParaRPr lang="en-US" sz="4400" dirty="0">
              <a:latin typeface="+mj-lt"/>
            </a:endParaRPr>
          </a:p>
        </p:txBody>
      </p:sp>
    </p:spTree>
    <p:extLst>
      <p:ext uri="{BB962C8B-B14F-4D97-AF65-F5344CB8AC3E}">
        <p14:creationId xmlns:p14="http://schemas.microsoft.com/office/powerpoint/2010/main" val="215615786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76200"/>
            <a:ext cx="9144000" cy="1446550"/>
          </a:xfrm>
          <a:prstGeom prst="rect">
            <a:avLst/>
          </a:prstGeom>
          <a:noFill/>
        </p:spPr>
        <p:txBody>
          <a:bodyPr wrap="square" rtlCol="0">
            <a:spAutoFit/>
          </a:bodyPr>
          <a:lstStyle/>
          <a:p>
            <a:pPr algn="ctr"/>
            <a:r>
              <a:rPr lang="en-US" sz="4400" dirty="0" smtClean="0">
                <a:latin typeface="+mj-lt"/>
              </a:rPr>
              <a:t>How Many of You </a:t>
            </a:r>
            <a:r>
              <a:rPr lang="en-US" sz="4400" dirty="0">
                <a:latin typeface="+mj-lt"/>
              </a:rPr>
              <a:t>H</a:t>
            </a:r>
            <a:r>
              <a:rPr lang="en-US" sz="4400" dirty="0" smtClean="0">
                <a:latin typeface="+mj-lt"/>
              </a:rPr>
              <a:t>ave </a:t>
            </a:r>
            <a:r>
              <a:rPr lang="en-US" sz="4400" dirty="0" err="1" smtClean="0">
                <a:latin typeface="+mj-lt"/>
              </a:rPr>
              <a:t>CHARGEr’s</a:t>
            </a:r>
            <a:r>
              <a:rPr lang="en-US" sz="4400" dirty="0" smtClean="0">
                <a:latin typeface="+mj-lt"/>
              </a:rPr>
              <a:t> with Suspected Cranial Nerve Problems?</a:t>
            </a:r>
            <a:endParaRPr lang="en-US" sz="4400" dirty="0">
              <a:latin typeface="+mj-lt"/>
            </a:endParaRPr>
          </a:p>
        </p:txBody>
      </p:sp>
      <p:sp>
        <p:nvSpPr>
          <p:cNvPr id="9" name="TextBox 8"/>
          <p:cNvSpPr txBox="1"/>
          <p:nvPr/>
        </p:nvSpPr>
        <p:spPr>
          <a:xfrm>
            <a:off x="1160930" y="1600200"/>
            <a:ext cx="914400" cy="578882"/>
          </a:xfrm>
          <a:prstGeom prst="roundRect">
            <a:avLst/>
          </a:prstGeom>
          <a:noFill/>
          <a:ln>
            <a:solidFill>
              <a:srgbClr val="FF0000"/>
            </a:solidFill>
            <a:prstDash val="lgDash"/>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2800" dirty="0" smtClean="0">
                <a:solidFill>
                  <a:schemeClr val="tx1"/>
                </a:solidFill>
              </a:rPr>
              <a:t>No</a:t>
            </a:r>
            <a:endParaRPr lang="en-US" sz="2800" dirty="0">
              <a:solidFill>
                <a:schemeClr val="tx1"/>
              </a:solidFill>
            </a:endParaRPr>
          </a:p>
        </p:txBody>
      </p:sp>
      <p:sp>
        <p:nvSpPr>
          <p:cNvPr id="10" name="TextBox 9"/>
          <p:cNvSpPr txBox="1"/>
          <p:nvPr/>
        </p:nvSpPr>
        <p:spPr>
          <a:xfrm>
            <a:off x="2761130" y="1600200"/>
            <a:ext cx="762000" cy="578882"/>
          </a:xfrm>
          <a:prstGeom prst="roundRect">
            <a:avLst/>
          </a:prstGeom>
          <a:noFill/>
          <a:ln>
            <a:solidFill>
              <a:srgbClr val="FF0000"/>
            </a:solidFill>
            <a:prstDash val="lgDash"/>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2800" dirty="0" smtClean="0">
                <a:solidFill>
                  <a:schemeClr val="tx1"/>
                </a:solidFill>
              </a:rPr>
              <a:t>1</a:t>
            </a:r>
            <a:endParaRPr lang="en-US" sz="2800" dirty="0">
              <a:solidFill>
                <a:schemeClr val="tx1"/>
              </a:solidFill>
            </a:endParaRPr>
          </a:p>
        </p:txBody>
      </p:sp>
      <p:sp>
        <p:nvSpPr>
          <p:cNvPr id="11" name="TextBox 10"/>
          <p:cNvSpPr txBox="1"/>
          <p:nvPr/>
        </p:nvSpPr>
        <p:spPr>
          <a:xfrm>
            <a:off x="4132730" y="1600200"/>
            <a:ext cx="762000" cy="578882"/>
          </a:xfrm>
          <a:prstGeom prst="roundRect">
            <a:avLst/>
          </a:prstGeom>
          <a:noFill/>
          <a:ln>
            <a:solidFill>
              <a:srgbClr val="FF0000"/>
            </a:solidFill>
            <a:prstDash val="lgDash"/>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2800" dirty="0" smtClean="0">
                <a:solidFill>
                  <a:schemeClr val="tx1"/>
                </a:solidFill>
              </a:rPr>
              <a:t>2</a:t>
            </a:r>
            <a:endParaRPr lang="en-US" sz="2800" dirty="0">
              <a:solidFill>
                <a:schemeClr val="tx1"/>
              </a:solidFill>
            </a:endParaRPr>
          </a:p>
        </p:txBody>
      </p:sp>
      <p:sp>
        <p:nvSpPr>
          <p:cNvPr id="12" name="TextBox 11"/>
          <p:cNvSpPr txBox="1"/>
          <p:nvPr/>
        </p:nvSpPr>
        <p:spPr>
          <a:xfrm>
            <a:off x="5428130" y="1600200"/>
            <a:ext cx="762000" cy="578882"/>
          </a:xfrm>
          <a:prstGeom prst="roundRect">
            <a:avLst/>
          </a:prstGeom>
          <a:noFill/>
          <a:ln>
            <a:solidFill>
              <a:srgbClr val="FF0000"/>
            </a:solidFill>
            <a:prstDash val="lgDash"/>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2800" dirty="0" smtClean="0">
                <a:solidFill>
                  <a:schemeClr val="tx1"/>
                </a:solidFill>
              </a:rPr>
              <a:t>3</a:t>
            </a:r>
            <a:endParaRPr lang="en-US" sz="2800" dirty="0">
              <a:solidFill>
                <a:schemeClr val="tx1"/>
              </a:solidFill>
            </a:endParaRPr>
          </a:p>
        </p:txBody>
      </p:sp>
      <p:sp>
        <p:nvSpPr>
          <p:cNvPr id="13" name="TextBox 12"/>
          <p:cNvSpPr txBox="1"/>
          <p:nvPr/>
        </p:nvSpPr>
        <p:spPr>
          <a:xfrm>
            <a:off x="6781800" y="1604685"/>
            <a:ext cx="1219200" cy="578882"/>
          </a:xfrm>
          <a:prstGeom prst="roundRect">
            <a:avLst/>
          </a:prstGeom>
          <a:noFill/>
          <a:ln>
            <a:solidFill>
              <a:srgbClr val="FF0000"/>
            </a:solidFill>
            <a:prstDash val="lgDash"/>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2800" dirty="0" smtClean="0">
                <a:solidFill>
                  <a:schemeClr val="tx1"/>
                </a:solidFill>
              </a:rPr>
              <a:t>More</a:t>
            </a:r>
            <a:endParaRPr lang="en-US" sz="2800" dirty="0">
              <a:solidFill>
                <a:schemeClr val="tx1"/>
              </a:solidFill>
            </a:endParaRPr>
          </a:p>
        </p:txBody>
      </p:sp>
      <p:sp>
        <p:nvSpPr>
          <p:cNvPr id="14" name="TextBox 13"/>
          <p:cNvSpPr txBox="1"/>
          <p:nvPr/>
        </p:nvSpPr>
        <p:spPr>
          <a:xfrm>
            <a:off x="2895600" y="2590800"/>
            <a:ext cx="3124200" cy="578882"/>
          </a:xfrm>
          <a:prstGeom prst="roundRect">
            <a:avLst/>
          </a:prstGeom>
          <a:noFill/>
          <a:ln>
            <a:solidFill>
              <a:srgbClr val="FF0000"/>
            </a:solidFill>
            <a:prstDash val="lgDash"/>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2800" dirty="0" smtClean="0">
                <a:solidFill>
                  <a:schemeClr val="tx1"/>
                </a:solidFill>
              </a:rPr>
              <a:t>CHARGE hands up</a:t>
            </a:r>
            <a:endParaRPr lang="en-US" sz="2800" dirty="0">
              <a:solidFill>
                <a:schemeClr val="tx1"/>
              </a:solidFill>
            </a:endParaRPr>
          </a:p>
        </p:txBody>
      </p:sp>
      <p:pic>
        <p:nvPicPr>
          <p:cNvPr id="15" name="Picture 1"/>
          <p:cNvPicPr>
            <a:picLocks noChangeAspect="1" noChangeArrowheads="1"/>
          </p:cNvPicPr>
          <p:nvPr/>
        </p:nvPicPr>
        <p:blipFill>
          <a:blip r:embed="rId2" cstate="print"/>
          <a:srcRect/>
          <a:stretch>
            <a:fillRect/>
          </a:stretch>
        </p:blipFill>
        <p:spPr bwMode="auto">
          <a:xfrm>
            <a:off x="2362200" y="3429000"/>
            <a:ext cx="4114800" cy="30861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685800" y="-21938"/>
            <a:ext cx="7772400" cy="1143000"/>
          </a:xfrm>
          <a:noFill/>
        </p:spPr>
        <p:txBody>
          <a:bodyPr>
            <a:normAutofit/>
          </a:bodyPr>
          <a:lstStyle/>
          <a:p>
            <a:r>
              <a:rPr lang="en-US" b="1" dirty="0" smtClean="0">
                <a:latin typeface="Arial" pitchFamily="34" charset="0"/>
                <a:cs typeface="Arial" pitchFamily="34" charset="0"/>
              </a:rPr>
              <a:t>Cranial</a:t>
            </a:r>
            <a:r>
              <a:rPr lang="en-US" sz="5400" b="1" dirty="0" smtClean="0">
                <a:latin typeface="Arial" pitchFamily="34" charset="0"/>
                <a:cs typeface="Arial" pitchFamily="34" charset="0"/>
              </a:rPr>
              <a:t> Nerves </a:t>
            </a:r>
            <a:endParaRPr lang="en-US" sz="5400" b="1" dirty="0">
              <a:latin typeface="Arial" pitchFamily="34" charset="0"/>
              <a:cs typeface="Arial"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val="2422856163"/>
              </p:ext>
            </p:extLst>
          </p:nvPr>
        </p:nvGraphicFramePr>
        <p:xfrm>
          <a:off x="381000" y="1437620"/>
          <a:ext cx="8305800" cy="4810021"/>
        </p:xfrm>
        <a:graphic>
          <a:graphicData uri="http://schemas.openxmlformats.org/drawingml/2006/table">
            <a:tbl>
              <a:tblPr firstRow="1" bandRow="1">
                <a:tableStyleId>{073A0DAA-6AF3-43AB-8588-CEC1D06C72B9}</a:tableStyleId>
              </a:tblPr>
              <a:tblGrid>
                <a:gridCol w="2895600"/>
                <a:gridCol w="5410200"/>
              </a:tblGrid>
              <a:tr h="431451">
                <a:tc>
                  <a:txBody>
                    <a:bodyPr/>
                    <a:lstStyle/>
                    <a:p>
                      <a:pPr algn="ctr"/>
                      <a:r>
                        <a:rPr lang="en-US" sz="2200" dirty="0" smtClean="0"/>
                        <a:t>Name</a:t>
                      </a:r>
                      <a:endParaRPr lang="en-US" sz="2200" dirty="0">
                        <a:solidFill>
                          <a:schemeClr val="tx1"/>
                        </a:solidFill>
                        <a:latin typeface="Arial" pitchFamily="34" charset="0"/>
                        <a:cs typeface="Arial" pitchFamily="34" charset="0"/>
                      </a:endParaRPr>
                    </a:p>
                  </a:txBody>
                  <a:tcPr>
                    <a:solidFill>
                      <a:schemeClr val="bg2">
                        <a:lumMod val="75000"/>
                      </a:schemeClr>
                    </a:solidFill>
                  </a:tcPr>
                </a:tc>
                <a:tc>
                  <a:txBody>
                    <a:bodyPr/>
                    <a:lstStyle/>
                    <a:p>
                      <a:pPr algn="l"/>
                      <a:r>
                        <a:rPr lang="en-US" sz="2200" dirty="0" smtClean="0"/>
                        <a:t>What It Does</a:t>
                      </a:r>
                      <a:endParaRPr lang="en-US" sz="2200" dirty="0">
                        <a:solidFill>
                          <a:schemeClr val="tx1"/>
                        </a:solidFill>
                        <a:latin typeface="Arial" pitchFamily="34" charset="0"/>
                        <a:cs typeface="Arial" pitchFamily="34" charset="0"/>
                      </a:endParaRPr>
                    </a:p>
                  </a:txBody>
                  <a:tcPr>
                    <a:solidFill>
                      <a:schemeClr val="bg2">
                        <a:lumMod val="75000"/>
                      </a:schemeClr>
                    </a:solidFill>
                  </a:tcPr>
                </a:tc>
              </a:tr>
              <a:tr h="37402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u="none" strike="noStrike" cap="none" normalizeH="0" baseline="0" dirty="0" smtClean="0">
                          <a:ln>
                            <a:noFill/>
                          </a:ln>
                          <a:effectLst/>
                        </a:rPr>
                        <a:t>I     Olfactory</a:t>
                      </a:r>
                      <a:endParaRPr kumimoji="0" lang="en-CA" sz="2000" b="1" i="0" u="none" strike="noStrike" cap="none" normalizeH="0" baseline="0" dirty="0" smtClean="0">
                        <a:ln>
                          <a:noFill/>
                        </a:ln>
                        <a:solidFill>
                          <a:schemeClr val="tx1"/>
                        </a:solidFill>
                        <a:effectLst/>
                        <a:latin typeface="Arial" pitchFamily="34" charset="0"/>
                        <a:cs typeface="Arial" pitchFamily="34" charset="0"/>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u="none" strike="noStrike" cap="none" normalizeH="0" baseline="0" dirty="0" smtClean="0">
                          <a:ln>
                            <a:noFill/>
                          </a:ln>
                          <a:effectLst/>
                        </a:rPr>
                        <a:t>Smell</a:t>
                      </a:r>
                      <a:endParaRPr kumimoji="0" lang="en-CA" sz="2000" b="1" i="0" u="none" strike="noStrike" cap="none" normalizeH="0" baseline="0" dirty="0" smtClean="0">
                        <a:ln>
                          <a:noFill/>
                        </a:ln>
                        <a:solidFill>
                          <a:schemeClr val="tx1"/>
                        </a:solidFill>
                        <a:effectLst/>
                        <a:latin typeface="Arial" pitchFamily="34" charset="0"/>
                        <a:cs typeface="Arial" pitchFamily="34" charset="0"/>
                      </a:endParaRPr>
                    </a:p>
                  </a:txBody>
                  <a:tcPr horzOverflow="overflow"/>
                </a:tc>
              </a:tr>
              <a:tr h="37402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CA" sz="2000" b="0" i="0" u="none" strike="noStrike" cap="none" normalizeH="0" baseline="0" dirty="0" smtClean="0">
                          <a:ln>
                            <a:noFill/>
                          </a:ln>
                          <a:solidFill>
                            <a:schemeClr val="bg1"/>
                          </a:solidFill>
                          <a:effectLst/>
                          <a:latin typeface="+mn-lt"/>
                          <a:cs typeface="Arial" pitchFamily="34" charset="0"/>
                        </a:rPr>
                        <a:t>II, III, IV, VI</a:t>
                      </a: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CA" sz="2000" b="0" i="0" u="none" strike="noStrike" cap="none" normalizeH="0" baseline="0" smtClean="0">
                          <a:ln>
                            <a:noFill/>
                          </a:ln>
                          <a:solidFill>
                            <a:schemeClr val="bg1"/>
                          </a:solidFill>
                          <a:effectLst/>
                          <a:latin typeface="+mn-lt"/>
                          <a:cs typeface="Arial" pitchFamily="34" charset="0"/>
                        </a:rPr>
                        <a:t>Eye control</a:t>
                      </a:r>
                      <a:endParaRPr kumimoji="0" lang="en-CA" sz="2000" b="0" i="0" u="none" strike="noStrike" cap="none" normalizeH="0" baseline="0" dirty="0" smtClean="0">
                        <a:ln>
                          <a:noFill/>
                        </a:ln>
                        <a:solidFill>
                          <a:schemeClr val="bg1"/>
                        </a:solidFill>
                        <a:effectLst/>
                        <a:latin typeface="+mn-lt"/>
                        <a:cs typeface="Arial" pitchFamily="34" charset="0"/>
                      </a:endParaRPr>
                    </a:p>
                  </a:txBody>
                  <a:tcPr horzOverflow="overflow"/>
                </a:tc>
              </a:tr>
              <a:tr h="41717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u="none" strike="noStrike" cap="none" normalizeH="0" baseline="0" dirty="0" smtClean="0">
                          <a:ln>
                            <a:noFill/>
                          </a:ln>
                          <a:effectLst/>
                        </a:rPr>
                        <a:t>V   Trigeminal</a:t>
                      </a:r>
                      <a:endParaRPr kumimoji="0" lang="en-CA" sz="2000" b="1" i="0" u="none" strike="noStrike" cap="none" normalizeH="0" baseline="0" dirty="0" smtClean="0">
                        <a:ln>
                          <a:noFill/>
                        </a:ln>
                        <a:solidFill>
                          <a:schemeClr val="tx1"/>
                        </a:solidFill>
                        <a:effectLst/>
                        <a:latin typeface="Arial" pitchFamily="34" charset="0"/>
                        <a:cs typeface="Arial" pitchFamily="34" charset="0"/>
                      </a:endParaRPr>
                    </a:p>
                  </a:txBody>
                  <a:tcPr horzOverflow="overflow"/>
                </a:tc>
                <a:tc>
                  <a:txBody>
                    <a:bodyPr/>
                    <a:lstStyle/>
                    <a:p>
                      <a:pPr marL="0" marR="0" lvl="0" indent="-182880" algn="l" defTabSz="914400" rtl="0" eaLnBrk="1" fontAlgn="base" latinLnBrk="0" hangingPunct="1">
                        <a:lnSpc>
                          <a:spcPct val="100000"/>
                        </a:lnSpc>
                        <a:spcBef>
                          <a:spcPts val="0"/>
                        </a:spcBef>
                        <a:spcAft>
                          <a:spcPct val="0"/>
                        </a:spcAft>
                        <a:buClrTx/>
                        <a:buSzTx/>
                        <a:buFontTx/>
                        <a:buNone/>
                        <a:tabLst/>
                      </a:pPr>
                      <a:r>
                        <a:rPr kumimoji="0" lang="en-US" sz="2000" u="none" strike="noStrike" cap="none" normalizeH="0" baseline="0" dirty="0" smtClean="0">
                          <a:ln>
                            <a:noFill/>
                          </a:ln>
                          <a:effectLst/>
                        </a:rPr>
                        <a:t>Chewing, sensory for facial regions;</a:t>
                      </a:r>
                    </a:p>
                    <a:p>
                      <a:pPr marL="0" marR="0" lvl="0" indent="-182880" algn="l" defTabSz="914400" rtl="0" eaLnBrk="1" fontAlgn="base" latinLnBrk="0" hangingPunct="1">
                        <a:lnSpc>
                          <a:spcPct val="100000"/>
                        </a:lnSpc>
                        <a:spcBef>
                          <a:spcPts val="0"/>
                        </a:spcBef>
                        <a:spcAft>
                          <a:spcPct val="0"/>
                        </a:spcAft>
                        <a:buClrTx/>
                        <a:buSzTx/>
                        <a:buFontTx/>
                        <a:buNone/>
                        <a:tabLst/>
                        <a:defRPr/>
                      </a:pPr>
                      <a:r>
                        <a:rPr kumimoji="0" lang="en-US" sz="2000" u="none" strike="noStrike" kern="1200" cap="none" spc="0" normalizeH="0" baseline="0" noProof="0" dirty="0" smtClean="0">
                          <a:ln>
                            <a:noFill/>
                          </a:ln>
                          <a:effectLst/>
                          <a:uLnTx/>
                          <a:uFillTx/>
                        </a:rPr>
                        <a:t>sensations in the sinuses, the palate and the upper lip, </a:t>
                      </a:r>
                      <a:r>
                        <a:rPr lang="en-US" sz="2000" dirty="0" smtClean="0"/>
                        <a:t>the jaw, mouth and tongue.</a:t>
                      </a:r>
                      <a:endParaRPr lang="en-US" sz="2000" b="1" dirty="0" smtClean="0">
                        <a:solidFill>
                          <a:schemeClr val="tx1"/>
                        </a:solidFill>
                        <a:latin typeface="Arial" pitchFamily="34" charset="0"/>
                        <a:cs typeface="Arial" pitchFamily="34" charset="0"/>
                      </a:endParaRPr>
                    </a:p>
                  </a:txBody>
                  <a:tcPr horzOverflow="overflow"/>
                </a:tc>
              </a:tr>
              <a:tr h="37402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u="none" strike="noStrike" cap="none" normalizeH="0" baseline="0" dirty="0" smtClean="0">
                          <a:ln>
                            <a:noFill/>
                          </a:ln>
                          <a:effectLst/>
                        </a:rPr>
                        <a:t>VII  Facial</a:t>
                      </a:r>
                      <a:endParaRPr kumimoji="0" lang="en-CA" sz="2000" b="1" i="0" u="none" strike="noStrike" cap="none" normalizeH="0" baseline="0" dirty="0" smtClean="0">
                        <a:ln>
                          <a:noFill/>
                        </a:ln>
                        <a:solidFill>
                          <a:schemeClr val="tx1"/>
                        </a:solidFill>
                        <a:effectLst/>
                        <a:latin typeface="Arial" pitchFamily="34" charset="0"/>
                        <a:cs typeface="Arial" pitchFamily="34" charset="0"/>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u="none" strike="noStrike" cap="none" normalizeH="0" baseline="0" dirty="0" smtClean="0">
                          <a:ln>
                            <a:noFill/>
                          </a:ln>
                          <a:effectLst/>
                        </a:rPr>
                        <a:t>Facial movements, taste, salivation</a:t>
                      </a:r>
                      <a:endParaRPr kumimoji="0" lang="en-CA" sz="2000" b="1" i="0" u="none" strike="noStrike" cap="none" normalizeH="0" baseline="0" dirty="0" smtClean="0">
                        <a:ln>
                          <a:noFill/>
                        </a:ln>
                        <a:solidFill>
                          <a:schemeClr val="tx1"/>
                        </a:solidFill>
                        <a:effectLst/>
                        <a:latin typeface="Arial" pitchFamily="34" charset="0"/>
                        <a:cs typeface="Arial" pitchFamily="34" charset="0"/>
                      </a:endParaRPr>
                    </a:p>
                  </a:txBody>
                  <a:tcPr horzOverflow="overflow"/>
                </a:tc>
              </a:tr>
              <a:tr h="37402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CA" sz="2000" b="0" i="0" u="none" strike="noStrike" cap="none" normalizeH="0" baseline="0" dirty="0" smtClean="0">
                          <a:ln>
                            <a:noFill/>
                          </a:ln>
                          <a:solidFill>
                            <a:schemeClr val="bg1"/>
                          </a:solidFill>
                          <a:effectLst/>
                          <a:latin typeface="+mn-lt"/>
                          <a:cs typeface="Arial" pitchFamily="34" charset="0"/>
                        </a:rPr>
                        <a:t>VIII Vestibulocochlear</a:t>
                      </a: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CA" sz="2000" b="0" i="0" u="none" strike="noStrike" cap="none" normalizeH="0" baseline="0" dirty="0" smtClean="0">
                          <a:ln>
                            <a:noFill/>
                          </a:ln>
                          <a:solidFill>
                            <a:schemeClr val="bg1"/>
                          </a:solidFill>
                          <a:effectLst/>
                          <a:latin typeface="+mn-lt"/>
                          <a:cs typeface="Arial" pitchFamily="34" charset="0"/>
                        </a:rPr>
                        <a:t>Hearing, balance</a:t>
                      </a:r>
                    </a:p>
                  </a:txBody>
                  <a:tcPr horzOverflow="overflow"/>
                </a:tc>
              </a:tr>
              <a:tr h="44717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u="none" strike="noStrike" cap="none" normalizeH="0" baseline="0" dirty="0" smtClean="0">
                          <a:ln>
                            <a:noFill/>
                          </a:ln>
                          <a:effectLst/>
                        </a:rPr>
                        <a:t>IX   Glossopharyngeal</a:t>
                      </a:r>
                      <a:endParaRPr kumimoji="0" lang="en-CA" sz="2000" b="1" i="0" u="none" strike="noStrike" cap="none" normalizeH="0" baseline="0" dirty="0" smtClean="0">
                        <a:ln>
                          <a:noFill/>
                        </a:ln>
                        <a:solidFill>
                          <a:schemeClr val="tx1"/>
                        </a:solidFill>
                        <a:effectLst/>
                        <a:latin typeface="Arial" pitchFamily="34" charset="0"/>
                        <a:cs typeface="Arial" pitchFamily="34" charset="0"/>
                      </a:endParaRPr>
                    </a:p>
                  </a:txBody>
                  <a:tcPr horzOverflow="overflow"/>
                </a:tc>
                <a:tc>
                  <a:txBody>
                    <a:bodyPr/>
                    <a:lstStyle/>
                    <a:p>
                      <a:pPr marL="0" marR="0" lvl="0" indent="-182880" algn="l" defTabSz="914400" rtl="0" eaLnBrk="1" fontAlgn="base" latinLnBrk="0" hangingPunct="1">
                        <a:lnSpc>
                          <a:spcPct val="100000"/>
                        </a:lnSpc>
                        <a:spcBef>
                          <a:spcPts val="0"/>
                        </a:spcBef>
                        <a:spcAft>
                          <a:spcPct val="0"/>
                        </a:spcAft>
                        <a:buClrTx/>
                        <a:buSzTx/>
                        <a:buFontTx/>
                        <a:buNone/>
                        <a:tabLst/>
                      </a:pPr>
                      <a:r>
                        <a:rPr kumimoji="0" lang="en-US" sz="2000" u="none" strike="noStrike" cap="none" normalizeH="0" baseline="0" dirty="0" smtClean="0">
                          <a:ln>
                            <a:noFill/>
                          </a:ln>
                          <a:effectLst/>
                        </a:rPr>
                        <a:t>Taste, salivation, swallow; some visceral </a:t>
                      </a:r>
                      <a:endParaRPr kumimoji="0" lang="en-CA" sz="2000" b="0" i="0" u="none" strike="noStrike" cap="none" normalizeH="0" baseline="0" dirty="0" smtClean="0">
                        <a:ln>
                          <a:noFill/>
                        </a:ln>
                        <a:solidFill>
                          <a:schemeClr val="tx1"/>
                        </a:solidFill>
                        <a:effectLst/>
                        <a:latin typeface="Arial" pitchFamily="34" charset="0"/>
                        <a:cs typeface="Arial" pitchFamily="34" charset="0"/>
                      </a:endParaRPr>
                    </a:p>
                  </a:txBody>
                  <a:tcPr horzOverflow="overflow"/>
                </a:tc>
              </a:tr>
              <a:tr h="44717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u="none" strike="noStrike" cap="none" normalizeH="0" baseline="0" dirty="0" smtClean="0">
                          <a:ln>
                            <a:noFill/>
                          </a:ln>
                          <a:effectLst/>
                        </a:rPr>
                        <a:t>X    </a:t>
                      </a:r>
                      <a:r>
                        <a:rPr kumimoji="0" lang="en-US" sz="2000" u="none" strike="noStrike" cap="none" normalizeH="0" baseline="0" dirty="0" err="1" smtClean="0">
                          <a:ln>
                            <a:noFill/>
                          </a:ln>
                          <a:effectLst/>
                        </a:rPr>
                        <a:t>Vagus</a:t>
                      </a:r>
                      <a:endParaRPr kumimoji="0" lang="en-CA" sz="2000" b="1" i="0" u="none" strike="noStrike" cap="none" normalizeH="0" baseline="0" dirty="0" smtClean="0">
                        <a:ln>
                          <a:noFill/>
                        </a:ln>
                        <a:solidFill>
                          <a:schemeClr val="tx1"/>
                        </a:solidFill>
                        <a:effectLst/>
                        <a:latin typeface="Arial" pitchFamily="34" charset="0"/>
                        <a:cs typeface="Arial" pitchFamily="34" charset="0"/>
                      </a:endParaRPr>
                    </a:p>
                  </a:txBody>
                  <a:tcPr horzOverflow="overflow"/>
                </a:tc>
                <a:tc>
                  <a:txBody>
                    <a:bodyPr/>
                    <a:lstStyle/>
                    <a:p>
                      <a:pPr marL="0" marR="0" lvl="0" indent="-182880" algn="l" defTabSz="914400" rtl="0" eaLnBrk="1" fontAlgn="base" latinLnBrk="0" hangingPunct="1">
                        <a:lnSpc>
                          <a:spcPct val="100000"/>
                        </a:lnSpc>
                        <a:spcBef>
                          <a:spcPts val="0"/>
                        </a:spcBef>
                        <a:spcAft>
                          <a:spcPct val="0"/>
                        </a:spcAft>
                        <a:buClrTx/>
                        <a:buSzTx/>
                        <a:buFontTx/>
                        <a:buNone/>
                        <a:tabLst/>
                      </a:pPr>
                      <a:r>
                        <a:rPr kumimoji="0" lang="en-US" sz="2000" u="none" strike="noStrike" cap="none" normalizeH="0" baseline="0" dirty="0" smtClean="0">
                          <a:ln>
                            <a:noFill/>
                          </a:ln>
                          <a:effectLst/>
                        </a:rPr>
                        <a:t>Phonation, swallow; important visceral</a:t>
                      </a:r>
                      <a:endParaRPr kumimoji="0" lang="en-CA" sz="2000" b="0" i="0" u="none" strike="noStrike" cap="none" normalizeH="0" baseline="0" dirty="0" smtClean="0">
                        <a:ln>
                          <a:noFill/>
                        </a:ln>
                        <a:solidFill>
                          <a:schemeClr val="tx1"/>
                        </a:solidFill>
                        <a:effectLst/>
                        <a:latin typeface="Arial" pitchFamily="34" charset="0"/>
                        <a:cs typeface="Arial" pitchFamily="34" charset="0"/>
                      </a:endParaRPr>
                    </a:p>
                  </a:txBody>
                  <a:tcPr horzOverflow="overflow"/>
                </a:tc>
              </a:tr>
              <a:tr h="44717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CA" sz="2000" u="none" strike="noStrike" cap="none" normalizeH="0" baseline="0" dirty="0" smtClean="0">
                          <a:ln>
                            <a:noFill/>
                          </a:ln>
                          <a:effectLst/>
                        </a:rPr>
                        <a:t>XI  Spinal Accessory</a:t>
                      </a:r>
                      <a:endParaRPr kumimoji="0" lang="en-CA" sz="2000" b="1" i="0" u="none" strike="noStrike" cap="none" normalizeH="0" baseline="0" dirty="0" smtClean="0">
                        <a:ln>
                          <a:noFill/>
                        </a:ln>
                        <a:solidFill>
                          <a:schemeClr val="tx1"/>
                        </a:solidFill>
                        <a:effectLst/>
                        <a:latin typeface="Arial" pitchFamily="34" charset="0"/>
                        <a:cs typeface="Arial" pitchFamily="34" charset="0"/>
                      </a:endParaRPr>
                    </a:p>
                  </a:txBody>
                  <a:tcPr horzOverflow="overflow"/>
                </a:tc>
                <a:tc>
                  <a:txBody>
                    <a:bodyPr/>
                    <a:lstStyle/>
                    <a:p>
                      <a:pPr marL="0" marR="0" lvl="0" indent="-182880" algn="l" defTabSz="914400" rtl="0" eaLnBrk="1" fontAlgn="base" latinLnBrk="0" hangingPunct="1">
                        <a:lnSpc>
                          <a:spcPct val="100000"/>
                        </a:lnSpc>
                        <a:spcBef>
                          <a:spcPts val="0"/>
                        </a:spcBef>
                        <a:spcAft>
                          <a:spcPct val="0"/>
                        </a:spcAft>
                        <a:buClrTx/>
                        <a:buSzTx/>
                        <a:buFontTx/>
                        <a:buNone/>
                        <a:tabLst/>
                      </a:pPr>
                      <a:r>
                        <a:rPr kumimoji="0" lang="en-US" sz="2000" u="none" strike="noStrike" cap="none" normalizeH="0" baseline="0" dirty="0" smtClean="0">
                          <a:ln>
                            <a:noFill/>
                          </a:ln>
                          <a:effectLst/>
                        </a:rPr>
                        <a:t>Moves head &amp; shoulders; laryngeal muscles</a:t>
                      </a:r>
                      <a:endParaRPr kumimoji="0" lang="en-US" sz="2000" b="1" i="0" u="none" strike="noStrike" cap="none" normalizeH="0" baseline="0" dirty="0" smtClean="0">
                        <a:ln>
                          <a:noFill/>
                        </a:ln>
                        <a:solidFill>
                          <a:schemeClr val="tx1"/>
                        </a:solidFill>
                        <a:effectLst/>
                        <a:latin typeface="Arial" pitchFamily="34" charset="0"/>
                        <a:cs typeface="Arial" pitchFamily="34" charset="0"/>
                      </a:endParaRPr>
                    </a:p>
                  </a:txBody>
                  <a:tcPr horzOverflow="overflow"/>
                </a:tc>
              </a:tr>
              <a:tr h="446239">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2000" u="none" strike="noStrike" cap="none" normalizeH="0" baseline="0" dirty="0" smtClean="0">
                          <a:ln>
                            <a:noFill/>
                          </a:ln>
                          <a:effectLst/>
                        </a:rPr>
                        <a:t>XII Hypoglossal</a:t>
                      </a:r>
                      <a:endParaRPr kumimoji="0" lang="en-CA" sz="2000" b="1" i="0" u="none" strike="noStrike" cap="none" normalizeH="0" baseline="0" dirty="0" smtClean="0">
                        <a:ln>
                          <a:noFill/>
                        </a:ln>
                        <a:solidFill>
                          <a:schemeClr val="tx1"/>
                        </a:solidFill>
                        <a:effectLst/>
                        <a:latin typeface="Arial" pitchFamily="34" charset="0"/>
                        <a:cs typeface="Arial" pitchFamily="34" charset="0"/>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u="none" strike="noStrike" cap="none" normalizeH="0" baseline="0" dirty="0" smtClean="0">
                          <a:ln>
                            <a:noFill/>
                          </a:ln>
                          <a:effectLst/>
                        </a:rPr>
                        <a:t>Movement of the tongue</a:t>
                      </a:r>
                      <a:endParaRPr kumimoji="0" lang="en-CA" sz="2000" b="1" i="0" u="none" strike="noStrike" cap="none" normalizeH="0" baseline="0" dirty="0" smtClean="0">
                        <a:ln>
                          <a:noFill/>
                        </a:ln>
                        <a:solidFill>
                          <a:schemeClr val="tx1"/>
                        </a:solidFill>
                        <a:effectLst/>
                        <a:latin typeface="Arial" pitchFamily="34" charset="0"/>
                        <a:cs typeface="Arial" pitchFamily="34" charset="0"/>
                      </a:endParaRPr>
                    </a:p>
                  </a:txBody>
                  <a:tcPr horzOverflow="overflow"/>
                </a:tc>
              </a:tr>
            </a:tbl>
          </a:graphicData>
        </a:graphic>
      </p:graphicFrame>
      <p:sp>
        <p:nvSpPr>
          <p:cNvPr id="8" name="TextBox 7"/>
          <p:cNvSpPr txBox="1"/>
          <p:nvPr/>
        </p:nvSpPr>
        <p:spPr>
          <a:xfrm>
            <a:off x="609600" y="914400"/>
            <a:ext cx="7696200" cy="523220"/>
          </a:xfrm>
          <a:prstGeom prst="rect">
            <a:avLst/>
          </a:prstGeom>
          <a:noFill/>
        </p:spPr>
        <p:txBody>
          <a:bodyPr wrap="square" rtlCol="0">
            <a:spAutoFit/>
          </a:bodyPr>
          <a:lstStyle/>
          <a:p>
            <a:pPr algn="ctr"/>
            <a:r>
              <a:rPr lang="en-US" sz="2800" dirty="0" smtClean="0">
                <a:latin typeface="Arial" pitchFamily="34" charset="0"/>
                <a:cs typeface="Arial" pitchFamily="34" charset="0"/>
              </a:rPr>
              <a:t>These guys direct the traffic &amp; run the show</a:t>
            </a:r>
            <a:endParaRPr lang="en-US" sz="2800" dirty="0">
              <a:latin typeface="Arial" pitchFamily="34" charset="0"/>
              <a:cs typeface="Arial" pitchFamily="34" charset="0"/>
            </a:endParaRPr>
          </a:p>
        </p:txBody>
      </p:sp>
      <p:sp>
        <p:nvSpPr>
          <p:cNvPr id="5" name="TextBox 4"/>
          <p:cNvSpPr txBox="1"/>
          <p:nvPr/>
        </p:nvSpPr>
        <p:spPr>
          <a:xfrm>
            <a:off x="381000" y="6291116"/>
            <a:ext cx="7848600" cy="400110"/>
          </a:xfrm>
          <a:prstGeom prst="rect">
            <a:avLst/>
          </a:prstGeom>
          <a:noFill/>
        </p:spPr>
        <p:txBody>
          <a:bodyPr wrap="square" rtlCol="0">
            <a:spAutoFit/>
          </a:bodyPr>
          <a:lstStyle/>
          <a:p>
            <a:r>
              <a:rPr lang="en-US" sz="2000" dirty="0" smtClean="0"/>
              <a:t>11</a:t>
            </a:r>
            <a:r>
              <a:rPr lang="en-US" sz="2000" baseline="30000" dirty="0" smtClean="0"/>
              <a:t>th</a:t>
            </a:r>
            <a:r>
              <a:rPr lang="en-US" sz="2000" dirty="0" smtClean="0"/>
              <a:t> International CHARGE Conference Kate </a:t>
            </a:r>
            <a:r>
              <a:rPr lang="en-US" sz="2000" dirty="0" err="1" smtClean="0"/>
              <a:t>Beals</a:t>
            </a:r>
            <a:r>
              <a:rPr lang="en-US" sz="2000" dirty="0" smtClean="0"/>
              <a:t> &amp; Kim Blake</a:t>
            </a:r>
            <a:endParaRPr lang="en-US" sz="2000" dirty="0"/>
          </a:p>
        </p:txBody>
      </p:sp>
    </p:spTree>
    <p:extLst>
      <p:ext uri="{BB962C8B-B14F-4D97-AF65-F5344CB8AC3E}">
        <p14:creationId xmlns:p14="http://schemas.microsoft.com/office/powerpoint/2010/main" val="74099478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Text Box 2"/>
          <p:cNvSpPr txBox="1">
            <a:spLocks noChangeArrowheads="1"/>
          </p:cNvSpPr>
          <p:nvPr/>
        </p:nvSpPr>
        <p:spPr bwMode="auto">
          <a:xfrm>
            <a:off x="304800" y="304800"/>
            <a:ext cx="8001000" cy="769441"/>
          </a:xfrm>
          <a:prstGeom prst="rect">
            <a:avLst/>
          </a:prstGeom>
          <a:noFill/>
          <a:ln w="9525">
            <a:noFill/>
            <a:miter lim="800000"/>
            <a:headEnd/>
            <a:tailEnd/>
          </a:ln>
          <a:effectLst/>
        </p:spPr>
        <p:txBody>
          <a:bodyPr wrap="square">
            <a:spAutoFit/>
          </a:bodyPr>
          <a:lstStyle/>
          <a:p>
            <a:pPr algn="ctr">
              <a:spcBef>
                <a:spcPct val="50000"/>
              </a:spcBef>
            </a:pPr>
            <a:r>
              <a:rPr lang="en-US" sz="4400" dirty="0">
                <a:latin typeface="+mj-lt"/>
              </a:rPr>
              <a:t>Olfactory </a:t>
            </a:r>
            <a:r>
              <a:rPr lang="en-US" sz="4400" dirty="0" smtClean="0">
                <a:latin typeface="+mj-lt"/>
              </a:rPr>
              <a:t>Nerve (CN </a:t>
            </a:r>
            <a:r>
              <a:rPr lang="en-US" sz="4400" dirty="0">
                <a:latin typeface="+mj-lt"/>
              </a:rPr>
              <a:t>I</a:t>
            </a:r>
            <a:r>
              <a:rPr lang="en-US" sz="4400" dirty="0" smtClean="0">
                <a:latin typeface="+mj-lt"/>
              </a:rPr>
              <a:t>)</a:t>
            </a:r>
            <a:endParaRPr lang="en-US" sz="4400" dirty="0">
              <a:latin typeface="+mj-lt"/>
            </a:endParaRPr>
          </a:p>
        </p:txBody>
      </p:sp>
      <p:sp>
        <p:nvSpPr>
          <p:cNvPr id="6" name="TextBox 5"/>
          <p:cNvSpPr txBox="1"/>
          <p:nvPr/>
        </p:nvSpPr>
        <p:spPr>
          <a:xfrm>
            <a:off x="152400" y="5715000"/>
            <a:ext cx="8763000" cy="646331"/>
          </a:xfrm>
          <a:prstGeom prst="rect">
            <a:avLst/>
          </a:prstGeom>
          <a:noFill/>
        </p:spPr>
        <p:txBody>
          <a:bodyPr wrap="square" rtlCol="0">
            <a:spAutoFit/>
          </a:bodyPr>
          <a:lstStyle/>
          <a:p>
            <a:r>
              <a:rPr lang="en-US" dirty="0" err="1" smtClean="0"/>
              <a:t>Chalouhi</a:t>
            </a:r>
            <a:r>
              <a:rPr lang="en-US" dirty="0" smtClean="0"/>
              <a:t> C, </a:t>
            </a:r>
            <a:r>
              <a:rPr lang="en-US" dirty="0" err="1" smtClean="0"/>
              <a:t>Faulcon</a:t>
            </a:r>
            <a:r>
              <a:rPr lang="en-US" dirty="0" smtClean="0"/>
              <a:t> P, Le </a:t>
            </a:r>
            <a:r>
              <a:rPr lang="en-US" dirty="0" err="1" smtClean="0"/>
              <a:t>Bihan</a:t>
            </a:r>
            <a:r>
              <a:rPr lang="en-US" dirty="0" smtClean="0"/>
              <a:t> C, Hertz-Pannier L, </a:t>
            </a:r>
            <a:r>
              <a:rPr lang="en-US" dirty="0" err="1" smtClean="0"/>
              <a:t>Bonfils</a:t>
            </a:r>
            <a:r>
              <a:rPr lang="en-US" dirty="0" smtClean="0"/>
              <a:t> P, </a:t>
            </a:r>
            <a:r>
              <a:rPr lang="en-US" dirty="0" err="1" smtClean="0"/>
              <a:t>Abadie</a:t>
            </a:r>
            <a:r>
              <a:rPr lang="en-US" dirty="0" smtClean="0"/>
              <a:t> V. Olfactory evaluation in children: application to the CHARGE syndrome.  Pediatrics 2005</a:t>
            </a:r>
            <a:endParaRPr lang="en-US" dirty="0"/>
          </a:p>
        </p:txBody>
      </p:sp>
      <p:pic>
        <p:nvPicPr>
          <p:cNvPr id="36866" name="Picture 2" descr="http://nursingcrib.com/wp-content/uploads/Olfactory_sense.gif?9d7bd4">
            <a:hlinkClick r:id="rId2"/>
          </p:cNvPr>
          <p:cNvPicPr>
            <a:picLocks noChangeAspect="1" noChangeArrowheads="1"/>
          </p:cNvPicPr>
          <p:nvPr/>
        </p:nvPicPr>
        <p:blipFill>
          <a:blip r:embed="rId3" cstate="print"/>
          <a:srcRect/>
          <a:stretch>
            <a:fillRect/>
          </a:stretch>
        </p:blipFill>
        <p:spPr bwMode="auto">
          <a:xfrm>
            <a:off x="304800" y="1633565"/>
            <a:ext cx="3810000" cy="3381657"/>
          </a:xfrm>
          <a:prstGeom prst="rect">
            <a:avLst/>
          </a:prstGeom>
          <a:noFill/>
        </p:spPr>
      </p:pic>
      <p:pic>
        <p:nvPicPr>
          <p:cNvPr id="3074" name="Picture 2" descr="http://ww2.methuen.k12.ma.us/mnmelan/Main%20Page/femalehormones9.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54704" y="1629866"/>
            <a:ext cx="4660108" cy="3280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737635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a:xfrm>
            <a:off x="4953000" y="4419600"/>
            <a:ext cx="3886200" cy="571500"/>
          </a:xfrm>
        </p:spPr>
        <p:txBody>
          <a:bodyPr/>
          <a:lstStyle/>
          <a:p>
            <a:r>
              <a:rPr lang="en-US" sz="2000"/>
              <a:t>Retinal Nerve Coloboma</a:t>
            </a:r>
          </a:p>
        </p:txBody>
      </p:sp>
      <p:pic>
        <p:nvPicPr>
          <p:cNvPr id="75779" name="Picture 3" descr="E:\RetinaNerveColoboma.bmp"/>
          <p:cNvPicPr>
            <a:picLocks noChangeAspect="1" noChangeArrowheads="1"/>
          </p:cNvPicPr>
          <p:nvPr/>
        </p:nvPicPr>
        <p:blipFill>
          <a:blip r:embed="rId2" cstate="print"/>
          <a:srcRect/>
          <a:stretch>
            <a:fillRect/>
          </a:stretch>
        </p:blipFill>
        <p:spPr bwMode="auto">
          <a:xfrm>
            <a:off x="4800600" y="1219200"/>
            <a:ext cx="4191000" cy="3143250"/>
          </a:xfrm>
          <a:prstGeom prst="rect">
            <a:avLst/>
          </a:prstGeom>
          <a:noFill/>
        </p:spPr>
      </p:pic>
      <p:graphicFrame>
        <p:nvGraphicFramePr>
          <p:cNvPr id="75846" name="Group 70"/>
          <p:cNvGraphicFramePr>
            <a:graphicFrameLocks noGrp="1"/>
          </p:cNvGraphicFramePr>
          <p:nvPr/>
        </p:nvGraphicFramePr>
        <p:xfrm>
          <a:off x="228600" y="1717675"/>
          <a:ext cx="4343400" cy="2168525"/>
        </p:xfrm>
        <a:graphic>
          <a:graphicData uri="http://schemas.openxmlformats.org/drawingml/2006/table">
            <a:tbl>
              <a:tblPr>
                <a:tableStyleId>{2D5ABB26-0587-4C30-8999-92F81FD0307C}</a:tableStyleId>
              </a:tblPr>
              <a:tblGrid>
                <a:gridCol w="2133600"/>
                <a:gridCol w="2209800"/>
              </a:tblGrid>
              <a:tr h="1066800">
                <a:tc>
                  <a:txBody>
                    <a:bodyPr/>
                    <a:lstStyle/>
                    <a:p>
                      <a:pPr marL="0" marR="0" lvl="0" indent="0" algn="l" defTabSz="914400" rtl="0" eaLnBrk="1" fontAlgn="base" latinLnBrk="0" hangingPunct="1">
                        <a:lnSpc>
                          <a:spcPct val="100000"/>
                        </a:lnSpc>
                        <a:spcBef>
                          <a:spcPct val="50000"/>
                        </a:spcBef>
                        <a:spcAft>
                          <a:spcPct val="0"/>
                        </a:spcAft>
                        <a:buClrTx/>
                        <a:buSzTx/>
                        <a:buFontTx/>
                        <a:buNone/>
                        <a:tabLst/>
                      </a:pPr>
                      <a:r>
                        <a:rPr kumimoji="0" lang="en-US" sz="2800" u="none" strike="noStrike" cap="none" normalizeH="0" baseline="0" dirty="0" smtClean="0">
                          <a:ln>
                            <a:noFill/>
                          </a:ln>
                          <a:effectLst/>
                        </a:rPr>
                        <a:t>II</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u="none" strike="noStrike" cap="none" normalizeH="0" baseline="0" dirty="0" smtClean="0">
                          <a:ln>
                            <a:noFill/>
                          </a:ln>
                          <a:effectLst/>
                        </a:rPr>
                        <a:t>Optic</a:t>
                      </a:r>
                      <a:endParaRPr kumimoji="0" lang="en-US" sz="28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1017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u="none" strike="noStrike" cap="none" normalizeH="0" baseline="0" dirty="0" smtClean="0">
                          <a:ln>
                            <a:noFill/>
                          </a:ln>
                          <a:effectLst/>
                        </a:rPr>
                        <a:t>III, IV, VI</a:t>
                      </a:r>
                      <a:endParaRPr kumimoji="0" lang="en-US" sz="28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u="none" strike="noStrike" cap="none" normalizeH="0" baseline="0" dirty="0" smtClean="0">
                          <a:ln>
                            <a:noFill/>
                          </a:ln>
                          <a:effectLst/>
                        </a:rPr>
                        <a:t>Eye muscle movement</a:t>
                      </a:r>
                      <a:endParaRPr kumimoji="0" lang="en-US" sz="28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75841" name="Rectangle 65"/>
          <p:cNvSpPr>
            <a:spLocks noChangeArrowheads="1"/>
          </p:cNvSpPr>
          <p:nvPr/>
        </p:nvSpPr>
        <p:spPr bwMode="auto">
          <a:xfrm>
            <a:off x="1112383" y="152400"/>
            <a:ext cx="6888617" cy="769441"/>
          </a:xfrm>
          <a:prstGeom prst="rect">
            <a:avLst/>
          </a:prstGeom>
          <a:noFill/>
          <a:ln w="9525">
            <a:noFill/>
            <a:miter lim="800000"/>
            <a:headEnd/>
            <a:tailEnd/>
          </a:ln>
          <a:effectLst/>
        </p:spPr>
        <p:txBody>
          <a:bodyPr wrap="none">
            <a:spAutoFit/>
          </a:bodyPr>
          <a:lstStyle/>
          <a:p>
            <a:r>
              <a:rPr lang="en-US" sz="4400" dirty="0">
                <a:latin typeface="+mj-lt"/>
              </a:rPr>
              <a:t>The Cranial Nerves of the Eye</a:t>
            </a:r>
          </a:p>
        </p:txBody>
      </p:sp>
      <p:sp>
        <p:nvSpPr>
          <p:cNvPr id="75847" name="Text Box 71"/>
          <p:cNvSpPr txBox="1">
            <a:spLocks noChangeArrowheads="1"/>
          </p:cNvSpPr>
          <p:nvPr/>
        </p:nvSpPr>
        <p:spPr bwMode="auto">
          <a:xfrm>
            <a:off x="228600" y="4724400"/>
            <a:ext cx="8686800" cy="946150"/>
          </a:xfrm>
          <a:prstGeom prst="rect">
            <a:avLst/>
          </a:prstGeom>
          <a:noFill/>
          <a:ln w="9525">
            <a:noFill/>
            <a:miter lim="800000"/>
            <a:headEnd/>
            <a:tailEnd/>
          </a:ln>
          <a:effectLst/>
        </p:spPr>
        <p:txBody>
          <a:bodyPr>
            <a:spAutoFit/>
          </a:bodyPr>
          <a:lstStyle/>
          <a:p>
            <a:pPr algn="ctr">
              <a:spcBef>
                <a:spcPct val="50000"/>
              </a:spcBef>
            </a:pPr>
            <a:r>
              <a:rPr lang="en-US" b="1" i="1" dirty="0"/>
              <a:t>In CHARGE syndrome visual perception (II) affected, less often eye movement.</a:t>
            </a:r>
          </a:p>
        </p:txBody>
      </p:sp>
      <p:sp>
        <p:nvSpPr>
          <p:cNvPr id="7" name="TextBox 6"/>
          <p:cNvSpPr txBox="1"/>
          <p:nvPr/>
        </p:nvSpPr>
        <p:spPr>
          <a:xfrm>
            <a:off x="1143000" y="5943600"/>
            <a:ext cx="7162800" cy="646331"/>
          </a:xfrm>
          <a:prstGeom prst="rect">
            <a:avLst/>
          </a:prstGeom>
          <a:noFill/>
        </p:spPr>
        <p:txBody>
          <a:bodyPr wrap="square" rtlCol="0">
            <a:spAutoFit/>
          </a:bodyPr>
          <a:lstStyle/>
          <a:p>
            <a:r>
              <a:rPr lang="en-US" dirty="0" err="1" smtClean="0"/>
              <a:t>McMain</a:t>
            </a:r>
            <a:r>
              <a:rPr lang="en-US" dirty="0" smtClean="0"/>
              <a:t> K, Blake K, Smith I, Johnson J, Wood E, Tremblay R, </a:t>
            </a:r>
            <a:r>
              <a:rPr lang="en-US" dirty="0" err="1" smtClean="0"/>
              <a:t>Robitaille</a:t>
            </a:r>
            <a:r>
              <a:rPr lang="en-US" dirty="0" smtClean="0"/>
              <a:t> J. </a:t>
            </a:r>
          </a:p>
          <a:p>
            <a:r>
              <a:rPr lang="en-US" dirty="0" smtClean="0"/>
              <a:t>Ocular features of CHARGE syndrome. 2008 Oct;12(5):460-5.</a:t>
            </a:r>
            <a:endParaRPr lang="en-US" dirty="0"/>
          </a:p>
        </p:txBody>
      </p:sp>
    </p:spTree>
    <p:extLst>
      <p:ext uri="{BB962C8B-B14F-4D97-AF65-F5344CB8AC3E}">
        <p14:creationId xmlns:p14="http://schemas.microsoft.com/office/powerpoint/2010/main" val="298556740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dirty="0" smtClean="0"/>
              <a:t>Eyes are at Risk With Facial Palsy</a:t>
            </a:r>
            <a:endParaRPr lang="en-US" dirty="0"/>
          </a:p>
        </p:txBody>
      </p:sp>
      <p:pic>
        <p:nvPicPr>
          <p:cNvPr id="137218" name="Picture 2" descr="H:\Ped_Blake\CHARGE - ALL FOLDERS &amp; FILES\Makenzie 2006 age 8\no1.jpg"/>
          <p:cNvPicPr>
            <a:picLocks noChangeAspect="1" noChangeArrowheads="1"/>
          </p:cNvPicPr>
          <p:nvPr/>
        </p:nvPicPr>
        <p:blipFill>
          <a:blip r:embed="rId3" cstate="print"/>
          <a:srcRect/>
          <a:stretch>
            <a:fillRect/>
          </a:stretch>
        </p:blipFill>
        <p:spPr bwMode="auto">
          <a:xfrm>
            <a:off x="381000" y="1219200"/>
            <a:ext cx="3576109" cy="5376609"/>
          </a:xfrm>
          <a:prstGeom prst="rect">
            <a:avLst/>
          </a:prstGeom>
          <a:noFill/>
        </p:spPr>
      </p:pic>
      <p:sp>
        <p:nvSpPr>
          <p:cNvPr id="4" name="TextBox 3"/>
          <p:cNvSpPr txBox="1"/>
          <p:nvPr/>
        </p:nvSpPr>
        <p:spPr>
          <a:xfrm>
            <a:off x="4648200" y="1371600"/>
            <a:ext cx="2667000" cy="1200329"/>
          </a:xfrm>
          <a:prstGeom prst="rect">
            <a:avLst/>
          </a:prstGeom>
          <a:noFill/>
        </p:spPr>
        <p:txBody>
          <a:bodyPr wrap="square" rtlCol="0">
            <a:spAutoFit/>
          </a:bodyPr>
          <a:lstStyle/>
          <a:p>
            <a:pPr marL="233363" indent="-233363">
              <a:buFont typeface="Arial" pitchFamily="34" charset="0"/>
              <a:buChar char="•"/>
            </a:pPr>
            <a:r>
              <a:rPr lang="en-US" sz="2400" dirty="0" smtClean="0"/>
              <a:t>Dry eye</a:t>
            </a:r>
          </a:p>
          <a:p>
            <a:pPr marL="233363" indent="-233363">
              <a:buFont typeface="Arial" pitchFamily="34" charset="0"/>
              <a:buChar char="•"/>
            </a:pPr>
            <a:r>
              <a:rPr lang="en-US" sz="2400" dirty="0" smtClean="0"/>
              <a:t>Damaged cornea</a:t>
            </a:r>
          </a:p>
          <a:p>
            <a:pPr marL="233363" indent="-233363">
              <a:buFont typeface="Arial" pitchFamily="34" charset="0"/>
              <a:buChar char="•"/>
            </a:pPr>
            <a:r>
              <a:rPr lang="en-US" sz="2400" dirty="0" smtClean="0"/>
              <a:t>Light sensitivity</a:t>
            </a:r>
            <a:endParaRPr lang="en-US" sz="2400" dirty="0"/>
          </a:p>
        </p:txBody>
      </p:sp>
      <p:pic>
        <p:nvPicPr>
          <p:cNvPr id="8" name="Picture 7" descr="suturegroove_sketch2.jpg"/>
          <p:cNvPicPr>
            <a:picLocks noChangeAspect="1"/>
          </p:cNvPicPr>
          <p:nvPr/>
        </p:nvPicPr>
        <p:blipFill>
          <a:blip r:embed="rId4" cstate="print"/>
          <a:stretch>
            <a:fillRect/>
          </a:stretch>
        </p:blipFill>
        <p:spPr>
          <a:xfrm>
            <a:off x="4114800" y="4343400"/>
            <a:ext cx="2317247" cy="1789430"/>
          </a:xfrm>
          <a:prstGeom prst="rect">
            <a:avLst/>
          </a:prstGeom>
        </p:spPr>
      </p:pic>
      <p:pic>
        <p:nvPicPr>
          <p:cNvPr id="9" name="Picture 8" descr="XU8K5274.JPG"/>
          <p:cNvPicPr>
            <a:picLocks noChangeAspect="1"/>
          </p:cNvPicPr>
          <p:nvPr/>
        </p:nvPicPr>
        <p:blipFill>
          <a:blip r:embed="rId5" cstate="print"/>
          <a:stretch>
            <a:fillRect/>
          </a:stretch>
        </p:blipFill>
        <p:spPr>
          <a:xfrm>
            <a:off x="6638561" y="4343400"/>
            <a:ext cx="2429239" cy="1792224"/>
          </a:xfrm>
          <a:prstGeom prst="rect">
            <a:avLst/>
          </a:prstGeom>
        </p:spPr>
      </p:pic>
      <p:sp>
        <p:nvSpPr>
          <p:cNvPr id="7" name="TextBox 6"/>
          <p:cNvSpPr txBox="1"/>
          <p:nvPr/>
        </p:nvSpPr>
        <p:spPr>
          <a:xfrm>
            <a:off x="4953000" y="3657600"/>
            <a:ext cx="3429000" cy="430887"/>
          </a:xfrm>
          <a:prstGeom prst="rect">
            <a:avLst/>
          </a:prstGeom>
          <a:noFill/>
        </p:spPr>
        <p:txBody>
          <a:bodyPr wrap="square" rtlCol="0">
            <a:spAutoFit/>
          </a:bodyPr>
          <a:lstStyle/>
          <a:p>
            <a:r>
              <a:rPr lang="en-US" sz="2200" dirty="0" smtClean="0"/>
              <a:t>Using weights in the eyelids</a:t>
            </a:r>
            <a:endParaRPr lang="en-US" sz="2200" dirty="0"/>
          </a:p>
        </p:txBody>
      </p:sp>
    </p:spTree>
    <p:extLst>
      <p:ext uri="{BB962C8B-B14F-4D97-AF65-F5344CB8AC3E}">
        <p14:creationId xmlns:p14="http://schemas.microsoft.com/office/powerpoint/2010/main" val="295108790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03" name="Picture 1027" descr="C:\My Pictures\Cranial Nerve and Brain\Trigeminal.jpg"/>
          <p:cNvPicPr>
            <a:picLocks noChangeAspect="1" noChangeArrowheads="1"/>
          </p:cNvPicPr>
          <p:nvPr/>
        </p:nvPicPr>
        <p:blipFill>
          <a:blip r:embed="rId2" cstate="print"/>
          <a:srcRect/>
          <a:stretch>
            <a:fillRect/>
          </a:stretch>
        </p:blipFill>
        <p:spPr bwMode="auto">
          <a:xfrm>
            <a:off x="990600" y="717550"/>
            <a:ext cx="7086600" cy="5378450"/>
          </a:xfrm>
          <a:prstGeom prst="rect">
            <a:avLst/>
          </a:prstGeom>
          <a:noFill/>
        </p:spPr>
      </p:pic>
      <p:sp>
        <p:nvSpPr>
          <p:cNvPr id="102402" name="Text Box 1026"/>
          <p:cNvSpPr txBox="1">
            <a:spLocks noChangeArrowheads="1"/>
          </p:cNvSpPr>
          <p:nvPr/>
        </p:nvSpPr>
        <p:spPr bwMode="auto">
          <a:xfrm>
            <a:off x="838200" y="0"/>
            <a:ext cx="7315200" cy="769441"/>
          </a:xfrm>
          <a:prstGeom prst="rect">
            <a:avLst/>
          </a:prstGeom>
          <a:noFill/>
          <a:ln w="9525">
            <a:noFill/>
            <a:miter lim="800000"/>
            <a:headEnd/>
            <a:tailEnd/>
          </a:ln>
          <a:effectLst/>
        </p:spPr>
        <p:txBody>
          <a:bodyPr>
            <a:spAutoFit/>
          </a:bodyPr>
          <a:lstStyle/>
          <a:p>
            <a:pPr algn="ctr">
              <a:spcBef>
                <a:spcPct val="50000"/>
              </a:spcBef>
            </a:pPr>
            <a:r>
              <a:rPr lang="en-US" sz="4400" dirty="0">
                <a:latin typeface="+mj-lt"/>
              </a:rPr>
              <a:t>Trigeminal Nerve (CN V)</a:t>
            </a:r>
          </a:p>
        </p:txBody>
      </p:sp>
      <p:sp>
        <p:nvSpPr>
          <p:cNvPr id="102404" name="Text Box 1028"/>
          <p:cNvSpPr txBox="1">
            <a:spLocks noChangeArrowheads="1"/>
          </p:cNvSpPr>
          <p:nvPr/>
        </p:nvSpPr>
        <p:spPr bwMode="auto">
          <a:xfrm>
            <a:off x="152400" y="6080125"/>
            <a:ext cx="8839200" cy="400110"/>
          </a:xfrm>
          <a:prstGeom prst="rect">
            <a:avLst/>
          </a:prstGeom>
          <a:noFill/>
          <a:ln w="9525">
            <a:noFill/>
            <a:miter lim="800000"/>
            <a:headEnd/>
            <a:tailEnd/>
          </a:ln>
          <a:effectLst/>
        </p:spPr>
        <p:txBody>
          <a:bodyPr>
            <a:spAutoFit/>
          </a:bodyPr>
          <a:lstStyle/>
          <a:p>
            <a:pPr algn="ctr">
              <a:spcBef>
                <a:spcPct val="50000"/>
              </a:spcBef>
            </a:pPr>
            <a:r>
              <a:rPr lang="en-US" sz="2000" i="1" dirty="0"/>
              <a:t>Tenth Edition</a:t>
            </a:r>
            <a:r>
              <a:rPr lang="en-US" sz="2000" dirty="0"/>
              <a:t> Grant’s Atlas of </a:t>
            </a:r>
            <a:r>
              <a:rPr lang="en-US" sz="2000" dirty="0" smtClean="0"/>
              <a:t>Anatomy</a:t>
            </a:r>
            <a:endParaRPr lang="en-US" sz="2000" dirty="0"/>
          </a:p>
        </p:txBody>
      </p:sp>
    </p:spTree>
    <p:extLst>
      <p:ext uri="{BB962C8B-B14F-4D97-AF65-F5344CB8AC3E}">
        <p14:creationId xmlns:p14="http://schemas.microsoft.com/office/powerpoint/2010/main" val="114720509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3074"/>
          <p:cNvSpPr>
            <a:spLocks noGrp="1" noChangeArrowheads="1"/>
          </p:cNvSpPr>
          <p:nvPr>
            <p:ph type="title"/>
          </p:nvPr>
        </p:nvSpPr>
        <p:spPr>
          <a:xfrm>
            <a:off x="6324600" y="1522750"/>
            <a:ext cx="2743200" cy="1447800"/>
          </a:xfrm>
        </p:spPr>
        <p:txBody>
          <a:bodyPr/>
          <a:lstStyle/>
          <a:p>
            <a:r>
              <a:rPr lang="en-US" sz="2800" dirty="0"/>
              <a:t>Feeding issues are often severe.</a:t>
            </a:r>
          </a:p>
        </p:txBody>
      </p:sp>
      <p:pic>
        <p:nvPicPr>
          <p:cNvPr id="105475" name="Picture 3075" descr="C:\WINDOWS\Profiles\Lisa Weir\Desktop\temp pics\Kennedy.ppt\16_doublepump.jpg"/>
          <p:cNvPicPr>
            <a:picLocks noGrp="1" noChangeAspect="1" noChangeArrowheads="1"/>
          </p:cNvPicPr>
          <p:nvPr>
            <p:ph idx="1"/>
          </p:nvPr>
        </p:nvPicPr>
        <p:blipFill>
          <a:blip r:embed="rId2" cstate="print"/>
          <a:srcRect/>
          <a:stretch>
            <a:fillRect/>
          </a:stretch>
        </p:blipFill>
        <p:spPr>
          <a:xfrm>
            <a:off x="381000" y="1447800"/>
            <a:ext cx="5715000" cy="4060825"/>
          </a:xfrm>
        </p:spPr>
      </p:pic>
      <p:sp>
        <p:nvSpPr>
          <p:cNvPr id="105477" name="Rectangle 3077"/>
          <p:cNvSpPr>
            <a:spLocks noChangeArrowheads="1"/>
          </p:cNvSpPr>
          <p:nvPr/>
        </p:nvSpPr>
        <p:spPr bwMode="auto">
          <a:xfrm>
            <a:off x="381000" y="5715000"/>
            <a:ext cx="5715000" cy="461665"/>
          </a:xfrm>
          <a:prstGeom prst="rect">
            <a:avLst/>
          </a:prstGeom>
          <a:noFill/>
          <a:ln w="9525">
            <a:noFill/>
            <a:miter lim="800000"/>
            <a:headEnd/>
            <a:tailEnd/>
          </a:ln>
          <a:effectLst/>
        </p:spPr>
        <p:txBody>
          <a:bodyPr wrap="square">
            <a:spAutoFit/>
          </a:bodyPr>
          <a:lstStyle/>
          <a:p>
            <a:pPr algn="ctr"/>
            <a:r>
              <a:rPr lang="en-US" sz="2400" dirty="0"/>
              <a:t>Two friends, MC and KW, having lunch</a:t>
            </a:r>
            <a:r>
              <a:rPr lang="en-US" sz="2400" dirty="0" smtClean="0"/>
              <a:t>.</a:t>
            </a:r>
            <a:endParaRPr lang="en-US" sz="2400" dirty="0"/>
          </a:p>
        </p:txBody>
      </p:sp>
      <p:sp>
        <p:nvSpPr>
          <p:cNvPr id="105478" name="Text Box 3078"/>
          <p:cNvSpPr txBox="1">
            <a:spLocks noChangeArrowheads="1"/>
          </p:cNvSpPr>
          <p:nvPr/>
        </p:nvSpPr>
        <p:spPr bwMode="auto">
          <a:xfrm>
            <a:off x="76200" y="76200"/>
            <a:ext cx="8991600" cy="1446550"/>
          </a:xfrm>
          <a:prstGeom prst="rect">
            <a:avLst/>
          </a:prstGeom>
          <a:noFill/>
          <a:ln w="9525">
            <a:noFill/>
            <a:miter lim="800000"/>
            <a:headEnd/>
            <a:tailEnd/>
          </a:ln>
          <a:effectLst/>
        </p:spPr>
        <p:txBody>
          <a:bodyPr wrap="square">
            <a:spAutoFit/>
          </a:bodyPr>
          <a:lstStyle/>
          <a:p>
            <a:pPr algn="ctr">
              <a:spcBef>
                <a:spcPct val="50000"/>
              </a:spcBef>
            </a:pPr>
            <a:r>
              <a:rPr lang="en-US" sz="4400" dirty="0">
                <a:latin typeface="+mj-lt"/>
              </a:rPr>
              <a:t>Muscles of Mastication – </a:t>
            </a:r>
            <a:r>
              <a:rPr lang="en-US" sz="4400" dirty="0" smtClean="0">
                <a:latin typeface="+mj-lt"/>
              </a:rPr>
              <a:t>Cranial </a:t>
            </a:r>
            <a:r>
              <a:rPr lang="en-US" sz="4400" dirty="0">
                <a:latin typeface="+mj-lt"/>
              </a:rPr>
              <a:t>Nerve V</a:t>
            </a:r>
          </a:p>
        </p:txBody>
      </p:sp>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l="13639" t="32621" r="6674" b="22330"/>
          <a:stretch/>
        </p:blipFill>
        <p:spPr>
          <a:xfrm>
            <a:off x="6248400" y="3006570"/>
            <a:ext cx="2694931" cy="2708430"/>
          </a:xfrm>
          <a:prstGeom prst="rect">
            <a:avLst/>
          </a:prstGeom>
        </p:spPr>
      </p:pic>
    </p:spTree>
    <p:extLst>
      <p:ext uri="{BB962C8B-B14F-4D97-AF65-F5344CB8AC3E}">
        <p14:creationId xmlns:p14="http://schemas.microsoft.com/office/powerpoint/2010/main" val="1354349792"/>
      </p:ext>
    </p:extLst>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1026"/>
          <p:cNvSpPr>
            <a:spLocks noChangeArrowheads="1"/>
          </p:cNvSpPr>
          <p:nvPr/>
        </p:nvSpPr>
        <p:spPr bwMode="auto">
          <a:xfrm>
            <a:off x="1504950" y="152400"/>
            <a:ext cx="6115050" cy="533400"/>
          </a:xfrm>
          <a:prstGeom prst="rect">
            <a:avLst/>
          </a:prstGeom>
          <a:noFill/>
          <a:ln w="9525">
            <a:noFill/>
            <a:miter lim="800000"/>
            <a:headEnd/>
            <a:tailEnd/>
          </a:ln>
          <a:effectLst/>
        </p:spPr>
        <p:txBody>
          <a:bodyPr/>
          <a:lstStyle/>
          <a:p>
            <a:pPr algn="ctr"/>
            <a:r>
              <a:rPr lang="en-US" sz="4400" dirty="0">
                <a:latin typeface="+mj-lt"/>
              </a:rPr>
              <a:t>Cranial Nerve VII</a:t>
            </a:r>
            <a:r>
              <a:rPr lang="en-US" sz="4400" dirty="0">
                <a:solidFill>
                  <a:schemeClr val="tx1"/>
                </a:solidFill>
                <a:latin typeface="+mj-lt"/>
              </a:rPr>
              <a:t> </a:t>
            </a:r>
            <a:r>
              <a:rPr lang="en-US" sz="4400" dirty="0">
                <a:latin typeface="+mj-lt"/>
              </a:rPr>
              <a:t>-</a:t>
            </a:r>
            <a:r>
              <a:rPr lang="en-US" sz="4400" dirty="0">
                <a:solidFill>
                  <a:schemeClr val="tx1"/>
                </a:solidFill>
                <a:latin typeface="+mj-lt"/>
              </a:rPr>
              <a:t> </a:t>
            </a:r>
            <a:r>
              <a:rPr lang="en-US" sz="4400" dirty="0">
                <a:latin typeface="+mj-lt"/>
              </a:rPr>
              <a:t>Facial</a:t>
            </a:r>
          </a:p>
        </p:txBody>
      </p:sp>
      <p:grpSp>
        <p:nvGrpSpPr>
          <p:cNvPr id="2" name="Group 1033"/>
          <p:cNvGrpSpPr>
            <a:grpSpLocks/>
          </p:cNvGrpSpPr>
          <p:nvPr/>
        </p:nvGrpSpPr>
        <p:grpSpPr bwMode="auto">
          <a:xfrm>
            <a:off x="-838200" y="5670550"/>
            <a:ext cx="6115050" cy="1187450"/>
            <a:chOff x="0" y="1495"/>
            <a:chExt cx="3852" cy="748"/>
          </a:xfrm>
        </p:grpSpPr>
        <p:sp>
          <p:nvSpPr>
            <p:cNvPr id="88070" name="Rectangle 1030"/>
            <p:cNvSpPr>
              <a:spLocks noChangeArrowheads="1"/>
            </p:cNvSpPr>
            <p:nvPr/>
          </p:nvSpPr>
          <p:spPr bwMode="auto">
            <a:xfrm>
              <a:off x="0" y="1495"/>
              <a:ext cx="1103" cy="748"/>
            </a:xfrm>
            <a:prstGeom prst="rect">
              <a:avLst/>
            </a:prstGeom>
            <a:noFill/>
            <a:ln w="9525">
              <a:noFill/>
              <a:miter lim="800000"/>
              <a:headEnd/>
              <a:tailEnd/>
            </a:ln>
            <a:effectLst/>
          </p:spPr>
          <p:txBody>
            <a:bodyPr/>
            <a:lstStyle/>
            <a:p>
              <a:r>
                <a:rPr lang="en-US" sz="2400">
                  <a:solidFill>
                    <a:schemeClr val="tx1"/>
                  </a:solidFill>
                </a:rPr>
                <a:t> </a:t>
              </a:r>
              <a:br>
                <a:rPr lang="en-US" sz="2400">
                  <a:solidFill>
                    <a:schemeClr val="tx1"/>
                  </a:solidFill>
                </a:rPr>
              </a:br>
              <a:endParaRPr lang="en-US" sz="2400">
                <a:solidFill>
                  <a:schemeClr val="tx1"/>
                </a:solidFill>
              </a:endParaRPr>
            </a:p>
          </p:txBody>
        </p:sp>
        <p:sp>
          <p:nvSpPr>
            <p:cNvPr id="88071" name="Rectangle 1031"/>
            <p:cNvSpPr>
              <a:spLocks noChangeArrowheads="1"/>
            </p:cNvSpPr>
            <p:nvPr/>
          </p:nvSpPr>
          <p:spPr bwMode="auto">
            <a:xfrm>
              <a:off x="1103" y="1495"/>
              <a:ext cx="150" cy="748"/>
            </a:xfrm>
            <a:prstGeom prst="rect">
              <a:avLst/>
            </a:prstGeom>
            <a:noFill/>
            <a:ln w="9525">
              <a:noFill/>
              <a:miter lim="800000"/>
              <a:headEnd/>
              <a:tailEnd/>
            </a:ln>
            <a:effectLst/>
          </p:spPr>
          <p:txBody>
            <a:bodyPr/>
            <a:lstStyle/>
            <a:p>
              <a:r>
                <a:rPr lang="en-US" sz="2400">
                  <a:solidFill>
                    <a:schemeClr val="tx1"/>
                  </a:solidFill>
                </a:rPr>
                <a:t> </a:t>
              </a:r>
              <a:br>
                <a:rPr lang="en-US" sz="2400">
                  <a:solidFill>
                    <a:schemeClr val="tx1"/>
                  </a:solidFill>
                </a:rPr>
              </a:br>
              <a:endParaRPr lang="en-US" sz="2400">
                <a:solidFill>
                  <a:schemeClr val="tx1"/>
                </a:solidFill>
              </a:endParaRPr>
            </a:p>
          </p:txBody>
        </p:sp>
        <p:sp>
          <p:nvSpPr>
            <p:cNvPr id="88072" name="Rectangle 1032"/>
            <p:cNvSpPr>
              <a:spLocks noChangeArrowheads="1"/>
            </p:cNvSpPr>
            <p:nvPr/>
          </p:nvSpPr>
          <p:spPr bwMode="auto">
            <a:xfrm>
              <a:off x="1253" y="1495"/>
              <a:ext cx="2599" cy="748"/>
            </a:xfrm>
            <a:prstGeom prst="rect">
              <a:avLst/>
            </a:prstGeom>
            <a:noFill/>
            <a:ln w="9525">
              <a:noFill/>
              <a:miter lim="800000"/>
              <a:headEnd/>
              <a:tailEnd/>
            </a:ln>
            <a:effectLst/>
          </p:spPr>
          <p:txBody>
            <a:bodyPr/>
            <a:lstStyle/>
            <a:p>
              <a:endParaRPr lang="en-US" sz="2400"/>
            </a:p>
          </p:txBody>
        </p:sp>
      </p:grpSp>
      <p:pic>
        <p:nvPicPr>
          <p:cNvPr id="88067" name="Picture 1027" descr="http://info.med.yale.edu/caim/cnerves/resources/pixel.gif"/>
          <p:cNvPicPr>
            <a:picLocks noChangeAspect="1" noChangeArrowheads="1"/>
          </p:cNvPicPr>
          <p:nvPr/>
        </p:nvPicPr>
        <p:blipFill>
          <a:blip r:embed="rId2"/>
          <a:srcRect/>
          <a:stretch>
            <a:fillRect/>
          </a:stretch>
        </p:blipFill>
        <p:spPr bwMode="auto">
          <a:xfrm>
            <a:off x="1598613" y="715963"/>
            <a:ext cx="11112" cy="11112"/>
          </a:xfrm>
          <a:prstGeom prst="rect">
            <a:avLst/>
          </a:prstGeom>
          <a:noFill/>
        </p:spPr>
      </p:pic>
      <p:pic>
        <p:nvPicPr>
          <p:cNvPr id="88069" name="Picture 1029" descr="Figure 7-1. Functional component overview of the facial nerve."/>
          <p:cNvPicPr>
            <a:picLocks noChangeAspect="1" noChangeArrowheads="1"/>
          </p:cNvPicPr>
          <p:nvPr/>
        </p:nvPicPr>
        <p:blipFill>
          <a:blip r:embed="rId3" cstate="print"/>
          <a:srcRect/>
          <a:stretch>
            <a:fillRect/>
          </a:stretch>
        </p:blipFill>
        <p:spPr bwMode="auto">
          <a:xfrm>
            <a:off x="228600" y="1755775"/>
            <a:ext cx="4343400" cy="3305175"/>
          </a:xfrm>
          <a:prstGeom prst="rect">
            <a:avLst/>
          </a:prstGeom>
          <a:noFill/>
        </p:spPr>
      </p:pic>
      <p:sp>
        <p:nvSpPr>
          <p:cNvPr id="88075" name="Text Box 1035"/>
          <p:cNvSpPr txBox="1">
            <a:spLocks noChangeArrowheads="1"/>
          </p:cNvSpPr>
          <p:nvPr/>
        </p:nvSpPr>
        <p:spPr bwMode="auto">
          <a:xfrm>
            <a:off x="206406" y="5199268"/>
            <a:ext cx="4441794" cy="369332"/>
          </a:xfrm>
          <a:prstGeom prst="rect">
            <a:avLst/>
          </a:prstGeom>
          <a:noFill/>
          <a:ln w="9525">
            <a:noFill/>
            <a:miter lim="800000"/>
            <a:headEnd/>
            <a:tailEnd/>
          </a:ln>
          <a:effectLst/>
        </p:spPr>
        <p:txBody>
          <a:bodyPr wrap="square">
            <a:spAutoFit/>
          </a:bodyPr>
          <a:lstStyle/>
          <a:p>
            <a:pPr algn="ctr">
              <a:spcBef>
                <a:spcPct val="50000"/>
              </a:spcBef>
            </a:pPr>
            <a:r>
              <a:rPr lang="en-US" dirty="0" smtClean="0"/>
              <a:t>http</a:t>
            </a:r>
            <a:r>
              <a:rPr lang="en-US" dirty="0"/>
              <a:t>://info.med.yale.edu/caim/cnerves</a:t>
            </a:r>
          </a:p>
        </p:txBody>
      </p:sp>
      <p:pic>
        <p:nvPicPr>
          <p:cNvPr id="88079" name="Picture 1039" descr="C:\My Pictures\Winking boy.jpg"/>
          <p:cNvPicPr>
            <a:picLocks noChangeAspect="1" noChangeArrowheads="1"/>
          </p:cNvPicPr>
          <p:nvPr/>
        </p:nvPicPr>
        <p:blipFill>
          <a:blip r:embed="rId4" cstate="print"/>
          <a:srcRect/>
          <a:stretch>
            <a:fillRect/>
          </a:stretch>
        </p:blipFill>
        <p:spPr bwMode="auto">
          <a:xfrm>
            <a:off x="4953000" y="2057400"/>
            <a:ext cx="4038600" cy="2740025"/>
          </a:xfrm>
          <a:prstGeom prst="rect">
            <a:avLst/>
          </a:prstGeom>
          <a:noFill/>
        </p:spPr>
      </p:pic>
      <p:sp>
        <p:nvSpPr>
          <p:cNvPr id="3" name="TextBox 2"/>
          <p:cNvSpPr txBox="1"/>
          <p:nvPr/>
        </p:nvSpPr>
        <p:spPr>
          <a:xfrm>
            <a:off x="6362700" y="4876284"/>
            <a:ext cx="1219200" cy="369332"/>
          </a:xfrm>
          <a:prstGeom prst="rect">
            <a:avLst/>
          </a:prstGeom>
          <a:noFill/>
        </p:spPr>
        <p:txBody>
          <a:bodyPr wrap="square" rtlCol="0">
            <a:spAutoFit/>
          </a:bodyPr>
          <a:lstStyle/>
          <a:p>
            <a:r>
              <a:rPr lang="en-US" dirty="0" smtClean="0"/>
              <a:t>UK, 2001</a:t>
            </a:r>
            <a:endParaRPr lang="en-US" dirty="0"/>
          </a:p>
        </p:txBody>
      </p:sp>
    </p:spTree>
    <p:extLst>
      <p:ext uri="{BB962C8B-B14F-4D97-AF65-F5344CB8AC3E}">
        <p14:creationId xmlns:p14="http://schemas.microsoft.com/office/powerpoint/2010/main" val="342166617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8546" name="Picture 2" descr="C:\My Pictures\Cranial Nerve and Brain\TempBone Picture.jpg"/>
          <p:cNvPicPr>
            <a:picLocks noChangeAspect="1" noChangeArrowheads="1"/>
          </p:cNvPicPr>
          <p:nvPr/>
        </p:nvPicPr>
        <p:blipFill>
          <a:blip r:embed="rId2" cstate="print"/>
          <a:srcRect/>
          <a:stretch>
            <a:fillRect/>
          </a:stretch>
        </p:blipFill>
        <p:spPr bwMode="auto">
          <a:xfrm>
            <a:off x="457200" y="1458445"/>
            <a:ext cx="8153400" cy="4619625"/>
          </a:xfrm>
          <a:prstGeom prst="rect">
            <a:avLst/>
          </a:prstGeom>
          <a:noFill/>
        </p:spPr>
      </p:pic>
      <p:sp>
        <p:nvSpPr>
          <p:cNvPr id="108547" name="Text Box 3"/>
          <p:cNvSpPr txBox="1">
            <a:spLocks noChangeArrowheads="1"/>
          </p:cNvSpPr>
          <p:nvPr/>
        </p:nvSpPr>
        <p:spPr bwMode="auto">
          <a:xfrm>
            <a:off x="76200" y="76200"/>
            <a:ext cx="8991600" cy="1446550"/>
          </a:xfrm>
          <a:prstGeom prst="rect">
            <a:avLst/>
          </a:prstGeom>
          <a:noFill/>
          <a:ln w="9525">
            <a:noFill/>
            <a:miter lim="800000"/>
            <a:headEnd/>
            <a:tailEnd/>
          </a:ln>
          <a:effectLst/>
        </p:spPr>
        <p:txBody>
          <a:bodyPr wrap="square">
            <a:spAutoFit/>
          </a:bodyPr>
          <a:lstStyle/>
          <a:p>
            <a:pPr algn="ctr">
              <a:spcBef>
                <a:spcPct val="50000"/>
              </a:spcBef>
            </a:pPr>
            <a:r>
              <a:rPr lang="en-US" sz="4400" dirty="0">
                <a:latin typeface="+mj-lt"/>
              </a:rPr>
              <a:t>Temporal </a:t>
            </a:r>
            <a:r>
              <a:rPr lang="en-US" sz="4400" dirty="0" smtClean="0">
                <a:latin typeface="+mj-lt"/>
              </a:rPr>
              <a:t>Bones – Balance &amp; Hearing (CN VIII) </a:t>
            </a:r>
            <a:endParaRPr lang="en-US" sz="4400" dirty="0">
              <a:latin typeface="+mj-lt"/>
            </a:endParaRPr>
          </a:p>
        </p:txBody>
      </p:sp>
      <p:sp>
        <p:nvSpPr>
          <p:cNvPr id="108548" name="Text Box 4"/>
          <p:cNvSpPr txBox="1">
            <a:spLocks noChangeArrowheads="1"/>
          </p:cNvSpPr>
          <p:nvPr/>
        </p:nvSpPr>
        <p:spPr bwMode="auto">
          <a:xfrm>
            <a:off x="152400" y="6153090"/>
            <a:ext cx="8839200" cy="400110"/>
          </a:xfrm>
          <a:prstGeom prst="rect">
            <a:avLst/>
          </a:prstGeom>
          <a:noFill/>
          <a:ln w="9525">
            <a:noFill/>
            <a:miter lim="800000"/>
            <a:headEnd/>
            <a:tailEnd/>
          </a:ln>
          <a:effectLst/>
        </p:spPr>
        <p:txBody>
          <a:bodyPr>
            <a:spAutoFit/>
          </a:bodyPr>
          <a:lstStyle/>
          <a:p>
            <a:pPr algn="ctr">
              <a:spcBef>
                <a:spcPct val="50000"/>
              </a:spcBef>
            </a:pPr>
            <a:r>
              <a:rPr lang="en-US" sz="2000" i="1" dirty="0"/>
              <a:t>Tenth Edition</a:t>
            </a:r>
            <a:r>
              <a:rPr lang="en-US" sz="2000" dirty="0"/>
              <a:t> Grant’s Atlas of </a:t>
            </a:r>
            <a:r>
              <a:rPr lang="en-US" sz="2000" dirty="0" smtClean="0"/>
              <a:t>Anatomy</a:t>
            </a:r>
            <a:endParaRPr lang="en-US" sz="2000" dirty="0"/>
          </a:p>
        </p:txBody>
      </p:sp>
    </p:spTree>
    <p:extLst>
      <p:ext uri="{BB962C8B-B14F-4D97-AF65-F5344CB8AC3E}">
        <p14:creationId xmlns:p14="http://schemas.microsoft.com/office/powerpoint/2010/main" val="348083127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dirty="0" smtClean="0"/>
              <a:t>Objectives</a:t>
            </a:r>
            <a:endParaRPr lang="en-US" dirty="0"/>
          </a:p>
        </p:txBody>
      </p:sp>
      <p:sp>
        <p:nvSpPr>
          <p:cNvPr id="3" name="TextBox 2"/>
          <p:cNvSpPr txBox="1"/>
          <p:nvPr/>
        </p:nvSpPr>
        <p:spPr>
          <a:xfrm>
            <a:off x="518882" y="2070080"/>
            <a:ext cx="8686800" cy="3416320"/>
          </a:xfrm>
          <a:prstGeom prst="rect">
            <a:avLst/>
          </a:prstGeom>
          <a:noFill/>
        </p:spPr>
        <p:txBody>
          <a:bodyPr wrap="square" rtlCol="0">
            <a:spAutoFit/>
          </a:bodyPr>
          <a:lstStyle/>
          <a:p>
            <a:pPr marL="457200" indent="-457200">
              <a:buFont typeface="+mj-lt"/>
              <a:buAutoNum type="arabicPeriod"/>
            </a:pPr>
            <a:r>
              <a:rPr lang="en-US" sz="2400" dirty="0" smtClean="0">
                <a:latin typeface="Comic Sans MS" pitchFamily="66" charset="0"/>
              </a:rPr>
              <a:t>After this presentation you will have a better understanding of the gut motility issues in CHARGE Syndrome including:</a:t>
            </a:r>
          </a:p>
          <a:p>
            <a:pPr marL="914400" lvl="1" indent="-457200">
              <a:buFont typeface="Arial" panose="020B0604020202020204" pitchFamily="34" charset="0"/>
              <a:buChar char="•"/>
            </a:pPr>
            <a:r>
              <a:rPr lang="en-US" sz="2400" dirty="0" smtClean="0">
                <a:latin typeface="Comic Sans MS" pitchFamily="66" charset="0"/>
              </a:rPr>
              <a:t>Pocketing and over stuffing</a:t>
            </a:r>
          </a:p>
          <a:p>
            <a:pPr marL="914400" lvl="1" indent="-457200">
              <a:buFont typeface="Arial" panose="020B0604020202020204" pitchFamily="34" charset="0"/>
              <a:buChar char="•"/>
            </a:pPr>
            <a:r>
              <a:rPr lang="en-US" sz="2400" dirty="0" smtClean="0">
                <a:latin typeface="Comic Sans MS" pitchFamily="66" charset="0"/>
              </a:rPr>
              <a:t>Recent research with Zebrafish</a:t>
            </a:r>
          </a:p>
          <a:p>
            <a:pPr lvl="1" indent="-457200">
              <a:buFont typeface="+mj-lt"/>
              <a:buAutoNum type="arabicPeriod" startAt="2"/>
            </a:pPr>
            <a:r>
              <a:rPr lang="en-US" sz="2400" dirty="0" smtClean="0">
                <a:latin typeface="Comic Sans MS" pitchFamily="66" charset="0"/>
              </a:rPr>
              <a:t>You will gain an awareness of where cranial nerves fit into CHARGE Syndrome</a:t>
            </a:r>
          </a:p>
          <a:p>
            <a:pPr lvl="1" indent="-457200">
              <a:buFont typeface="+mj-lt"/>
              <a:buAutoNum type="arabicPeriod" startAt="2"/>
            </a:pPr>
            <a:r>
              <a:rPr lang="en-US" sz="2400" dirty="0" smtClean="0">
                <a:latin typeface="Comic Sans MS" pitchFamily="66" charset="0"/>
              </a:rPr>
              <a:t>I will offer some hypothesis about the gut micro biotic and it’s relation to CHARGE Syndrome</a:t>
            </a:r>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15802" t="32190" b="20173"/>
          <a:stretch/>
        </p:blipFill>
        <p:spPr>
          <a:xfrm>
            <a:off x="228600" y="292618"/>
            <a:ext cx="1754541" cy="1764782"/>
          </a:xfrm>
          <a:prstGeom prst="rect">
            <a:avLst/>
          </a:prstGeom>
        </p:spPr>
      </p:pic>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l="10647" t="31715" r="11798" b="26084"/>
          <a:stretch/>
        </p:blipFill>
        <p:spPr>
          <a:xfrm>
            <a:off x="7189344" y="5083457"/>
            <a:ext cx="1755648" cy="1698343"/>
          </a:xfrm>
          <a:prstGeom prst="rect">
            <a:avLst/>
          </a:prstGeom>
        </p:spPr>
      </p:pic>
    </p:spTree>
    <p:extLst>
      <p:ext uri="{BB962C8B-B14F-4D97-AF65-F5344CB8AC3E}">
        <p14:creationId xmlns:p14="http://schemas.microsoft.com/office/powerpoint/2010/main" val="252062194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Mobility &amp; balance in CHARGE has improved with physiotherapy</a:t>
            </a:r>
            <a:endParaRPr lang="en-US" sz="3600" dirty="0"/>
          </a:p>
        </p:txBody>
      </p:sp>
      <p:pic>
        <p:nvPicPr>
          <p:cNvPr id="4" name="Picture 3" descr="IMG_8692.jpeg"/>
          <p:cNvPicPr>
            <a:picLocks noChangeAspect="1"/>
          </p:cNvPicPr>
          <p:nvPr/>
        </p:nvPicPr>
        <p:blipFill>
          <a:blip r:embed="rId2" cstate="print"/>
          <a:stretch>
            <a:fillRect/>
          </a:stretch>
        </p:blipFill>
        <p:spPr>
          <a:xfrm>
            <a:off x="304800" y="1524000"/>
            <a:ext cx="4419600" cy="3314700"/>
          </a:xfrm>
          <a:prstGeom prst="rect">
            <a:avLst/>
          </a:prstGeom>
        </p:spPr>
      </p:pic>
      <p:pic>
        <p:nvPicPr>
          <p:cNvPr id="5" name="Picture 4" descr="IMG_8696.jpeg"/>
          <p:cNvPicPr>
            <a:picLocks noChangeAspect="1"/>
          </p:cNvPicPr>
          <p:nvPr/>
        </p:nvPicPr>
        <p:blipFill>
          <a:blip r:embed="rId3" cstate="print"/>
          <a:stretch>
            <a:fillRect/>
          </a:stretch>
        </p:blipFill>
        <p:spPr>
          <a:xfrm>
            <a:off x="4495800" y="3352800"/>
            <a:ext cx="4343400" cy="3257550"/>
          </a:xfrm>
          <a:prstGeom prst="rect">
            <a:avLst/>
          </a:prstGeom>
        </p:spPr>
      </p:pic>
      <p:sp>
        <p:nvSpPr>
          <p:cNvPr id="7" name="TextBox 6"/>
          <p:cNvSpPr txBox="1"/>
          <p:nvPr/>
        </p:nvSpPr>
        <p:spPr>
          <a:xfrm>
            <a:off x="1143000" y="5181600"/>
            <a:ext cx="2590800" cy="707886"/>
          </a:xfrm>
          <a:prstGeom prst="rect">
            <a:avLst/>
          </a:prstGeom>
          <a:noFill/>
        </p:spPr>
        <p:txBody>
          <a:bodyPr wrap="square" rtlCol="0">
            <a:spAutoFit/>
          </a:bodyPr>
          <a:lstStyle/>
          <a:p>
            <a:pPr algn="ctr"/>
            <a:r>
              <a:rPr lang="en-US" sz="2000" dirty="0" smtClean="0"/>
              <a:t>International CHARGE Conference 2011</a:t>
            </a:r>
            <a:endParaRPr lang="en-US" sz="2000" dirty="0"/>
          </a:p>
        </p:txBody>
      </p:sp>
    </p:spTree>
    <p:extLst>
      <p:ext uri="{BB962C8B-B14F-4D97-AF65-F5344CB8AC3E}">
        <p14:creationId xmlns:p14="http://schemas.microsoft.com/office/powerpoint/2010/main" val="262755083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1311" name="Group 2159"/>
          <p:cNvGraphicFramePr>
            <a:graphicFrameLocks noGrp="1"/>
          </p:cNvGraphicFramePr>
          <p:nvPr>
            <p:extLst>
              <p:ext uri="{D42A27DB-BD31-4B8C-83A1-F6EECF244321}">
                <p14:modId xmlns:p14="http://schemas.microsoft.com/office/powerpoint/2010/main" val="3075969550"/>
              </p:ext>
            </p:extLst>
          </p:nvPr>
        </p:nvGraphicFramePr>
        <p:xfrm>
          <a:off x="342900" y="958091"/>
          <a:ext cx="8382000" cy="3759200"/>
        </p:xfrm>
        <a:graphic>
          <a:graphicData uri="http://schemas.openxmlformats.org/drawingml/2006/table">
            <a:tbl>
              <a:tblPr/>
              <a:tblGrid>
                <a:gridCol w="1295400"/>
                <a:gridCol w="3962400"/>
                <a:gridCol w="3124200"/>
              </a:tblGrid>
              <a:tr h="4064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rgbClr val="FFFF99"/>
                          </a:solidFill>
                          <a:effectLst/>
                          <a:latin typeface="Times New Roman" pitchFamily="18" charset="0"/>
                        </a:rPr>
                        <a:t>Cranial Nerve</a:t>
                      </a:r>
                    </a:p>
                  </a:txBody>
                  <a:tcPr horzOverflow="overflow">
                    <a:lnL w="12700" cap="flat" cmpd="sng" algn="ctr">
                      <a:solidFill>
                        <a:srgbClr val="FFFF99"/>
                      </a:solidFill>
                      <a:prstDash val="solid"/>
                      <a:round/>
                      <a:headEnd type="none" w="med" len="med"/>
                      <a:tailEnd type="none" w="med" len="med"/>
                    </a:lnL>
                    <a:lnR w="12700" cap="flat" cmpd="sng" algn="ctr">
                      <a:solidFill>
                        <a:srgbClr val="FFFF99"/>
                      </a:solidFill>
                      <a:prstDash val="solid"/>
                      <a:round/>
                      <a:headEnd type="none" w="med" len="med"/>
                      <a:tailEnd type="none" w="med" len="med"/>
                    </a:lnR>
                    <a:lnT w="12700" cap="flat" cmpd="sng" algn="ctr">
                      <a:solidFill>
                        <a:srgbClr val="FFFF99"/>
                      </a:solidFill>
                      <a:prstDash val="solid"/>
                      <a:round/>
                      <a:headEnd type="none" w="med" len="med"/>
                      <a:tailEnd type="none" w="med" len="med"/>
                    </a:lnT>
                    <a:lnB w="12700" cap="flat" cmpd="sng" algn="ctr">
                      <a:solidFill>
                        <a:srgbClr val="FFFF99"/>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rgbClr val="FFFF99"/>
                          </a:solidFill>
                          <a:effectLst/>
                          <a:latin typeface="Times New Roman" pitchFamily="18" charset="0"/>
                        </a:rPr>
                        <a:t>Function</a:t>
                      </a:r>
                    </a:p>
                  </a:txBody>
                  <a:tcPr horzOverflow="overflow">
                    <a:lnL w="12700" cap="flat" cmpd="sng" algn="ctr">
                      <a:solidFill>
                        <a:srgbClr val="FFFF99"/>
                      </a:solidFill>
                      <a:prstDash val="solid"/>
                      <a:round/>
                      <a:headEnd type="none" w="med" len="med"/>
                      <a:tailEnd type="none" w="med" len="med"/>
                    </a:lnL>
                    <a:lnR w="12700" cap="flat" cmpd="sng" algn="ctr">
                      <a:solidFill>
                        <a:srgbClr val="FFFF99"/>
                      </a:solidFill>
                      <a:prstDash val="solid"/>
                      <a:round/>
                      <a:headEnd type="none" w="med" len="med"/>
                      <a:tailEnd type="none" w="med" len="med"/>
                    </a:lnR>
                    <a:lnT w="12700" cap="flat" cmpd="sng" algn="ctr">
                      <a:solidFill>
                        <a:srgbClr val="FFFF99"/>
                      </a:solidFill>
                      <a:prstDash val="solid"/>
                      <a:round/>
                      <a:headEnd type="none" w="med" len="med"/>
                      <a:tailEnd type="none" w="med" len="med"/>
                    </a:lnT>
                    <a:lnB w="12700" cap="flat" cmpd="sng" algn="ctr">
                      <a:solidFill>
                        <a:srgbClr val="FFFF99"/>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rgbClr val="FFFF99"/>
                          </a:solidFill>
                          <a:effectLst/>
                          <a:latin typeface="Times New Roman" pitchFamily="18" charset="0"/>
                        </a:rPr>
                        <a:t>Symptom of Dysfunction</a:t>
                      </a:r>
                    </a:p>
                  </a:txBody>
                  <a:tcPr horzOverflow="overflow">
                    <a:lnL w="12700" cap="flat" cmpd="sng" algn="ctr">
                      <a:solidFill>
                        <a:srgbClr val="FFFF99"/>
                      </a:solidFill>
                      <a:prstDash val="solid"/>
                      <a:round/>
                      <a:headEnd type="none" w="med" len="med"/>
                      <a:tailEnd type="none" w="med" len="med"/>
                    </a:lnL>
                    <a:lnR w="12700" cap="flat" cmpd="sng" algn="ctr">
                      <a:solidFill>
                        <a:srgbClr val="FFFF99"/>
                      </a:solidFill>
                      <a:prstDash val="solid"/>
                      <a:round/>
                      <a:headEnd type="none" w="med" len="med"/>
                      <a:tailEnd type="none" w="med" len="med"/>
                    </a:lnR>
                    <a:lnT w="12700" cap="flat" cmpd="sng" algn="ctr">
                      <a:solidFill>
                        <a:srgbClr val="FFFF99"/>
                      </a:solidFill>
                      <a:prstDash val="solid"/>
                      <a:round/>
                      <a:headEnd type="none" w="med" len="med"/>
                      <a:tailEnd type="none" w="med" len="med"/>
                    </a:lnT>
                    <a:lnB w="12700" cap="flat" cmpd="sng" algn="ctr">
                      <a:solidFill>
                        <a:srgbClr val="FFFF99"/>
                      </a:solidFill>
                      <a:prstDash val="solid"/>
                      <a:round/>
                      <a:headEnd type="none" w="med" len="med"/>
                      <a:tailEnd type="none" w="med" len="med"/>
                    </a:lnB>
                    <a:lnTlToBr>
                      <a:noFill/>
                    </a:lnTlToBr>
                    <a:lnBlToTr>
                      <a:noFill/>
                    </a:lnBlToTr>
                    <a:noFill/>
                  </a:tcPr>
                </a:tc>
              </a:tr>
              <a:tr h="4064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rgbClr val="FFFF99"/>
                          </a:solidFill>
                          <a:effectLst/>
                          <a:latin typeface="Times New Roman" pitchFamily="18" charset="0"/>
                        </a:rPr>
                        <a:t>IX</a:t>
                      </a:r>
                    </a:p>
                  </a:txBody>
                  <a:tcPr horzOverflow="overflow">
                    <a:lnL w="12700" cap="flat" cmpd="sng" algn="ctr">
                      <a:solidFill>
                        <a:srgbClr val="FFFF99"/>
                      </a:solidFill>
                      <a:prstDash val="solid"/>
                      <a:round/>
                      <a:headEnd type="none" w="med" len="med"/>
                      <a:tailEnd type="none" w="med" len="med"/>
                    </a:lnL>
                    <a:lnR w="12700" cap="flat" cmpd="sng" algn="ctr">
                      <a:solidFill>
                        <a:srgbClr val="FFFF99"/>
                      </a:solidFill>
                      <a:prstDash val="solid"/>
                      <a:round/>
                      <a:headEnd type="none" w="med" len="med"/>
                      <a:tailEnd type="none" w="med" len="med"/>
                    </a:lnR>
                    <a:lnT w="12700" cap="flat" cmpd="sng" algn="ctr">
                      <a:solidFill>
                        <a:srgbClr val="FFFF99"/>
                      </a:solidFill>
                      <a:prstDash val="solid"/>
                      <a:round/>
                      <a:headEnd type="none" w="med" len="med"/>
                      <a:tailEnd type="none" w="med" len="med"/>
                    </a:lnT>
                    <a:lnB w="12700" cap="flat" cmpd="sng" algn="ctr">
                      <a:solidFill>
                        <a:srgbClr val="FFFF99"/>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rgbClr val="FFFF99"/>
                          </a:solidFill>
                          <a:effectLst/>
                          <a:latin typeface="Times New Roman" pitchFamily="18" charset="0"/>
                        </a:rPr>
                        <a:t>Taste</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rgbClr val="FFFF99"/>
                          </a:solidFill>
                          <a:effectLst/>
                          <a:latin typeface="Times New Roman" pitchFamily="18" charset="0"/>
                        </a:rPr>
                        <a:t>Salivation</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rgbClr val="FFFF99"/>
                          </a:solidFill>
                          <a:effectLst/>
                          <a:latin typeface="Times New Roman" pitchFamily="18" charset="0"/>
                        </a:rPr>
                        <a:t>Swallowing</a:t>
                      </a:r>
                    </a:p>
                  </a:txBody>
                  <a:tcPr horzOverflow="overflow">
                    <a:lnL w="12700" cap="flat" cmpd="sng" algn="ctr">
                      <a:solidFill>
                        <a:srgbClr val="FFFF99"/>
                      </a:solidFill>
                      <a:prstDash val="solid"/>
                      <a:round/>
                      <a:headEnd type="none" w="med" len="med"/>
                      <a:tailEnd type="none" w="med" len="med"/>
                    </a:lnL>
                    <a:lnR w="12700" cap="flat" cmpd="sng" algn="ctr">
                      <a:solidFill>
                        <a:srgbClr val="FFFF99"/>
                      </a:solidFill>
                      <a:prstDash val="solid"/>
                      <a:round/>
                      <a:headEnd type="none" w="med" len="med"/>
                      <a:tailEnd type="none" w="med" len="med"/>
                    </a:lnR>
                    <a:lnT w="12700" cap="flat" cmpd="sng" algn="ctr">
                      <a:solidFill>
                        <a:srgbClr val="FFFF99"/>
                      </a:solidFill>
                      <a:prstDash val="solid"/>
                      <a:round/>
                      <a:headEnd type="none" w="med" len="med"/>
                      <a:tailEnd type="none" w="med" len="med"/>
                    </a:lnT>
                    <a:lnB w="12700" cap="flat" cmpd="sng" algn="ctr">
                      <a:solidFill>
                        <a:srgbClr val="FFFF99"/>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rgbClr val="FFFF99"/>
                          </a:solidFill>
                          <a:effectLst/>
                          <a:latin typeface="Times New Roman" pitchFamily="18" charset="0"/>
                        </a:rPr>
                        <a:t>Gag reflex</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rgbClr val="FFFF99"/>
                          </a:solidFill>
                          <a:effectLst/>
                          <a:latin typeface="Times New Roman" pitchFamily="18" charset="0"/>
                        </a:rPr>
                        <a:t>Swallowing</a:t>
                      </a:r>
                    </a:p>
                  </a:txBody>
                  <a:tcPr horzOverflow="overflow">
                    <a:lnL w="12700" cap="flat" cmpd="sng" algn="ctr">
                      <a:solidFill>
                        <a:srgbClr val="FFFF99"/>
                      </a:solidFill>
                      <a:prstDash val="solid"/>
                      <a:round/>
                      <a:headEnd type="none" w="med" len="med"/>
                      <a:tailEnd type="none" w="med" len="med"/>
                    </a:lnL>
                    <a:lnR w="12700" cap="flat" cmpd="sng" algn="ctr">
                      <a:solidFill>
                        <a:srgbClr val="FFFF99"/>
                      </a:solidFill>
                      <a:prstDash val="solid"/>
                      <a:round/>
                      <a:headEnd type="none" w="med" len="med"/>
                      <a:tailEnd type="none" w="med" len="med"/>
                    </a:lnR>
                    <a:lnT w="12700" cap="flat" cmpd="sng" algn="ctr">
                      <a:solidFill>
                        <a:srgbClr val="FFFF99"/>
                      </a:solidFill>
                      <a:prstDash val="solid"/>
                      <a:round/>
                      <a:headEnd type="none" w="med" len="med"/>
                      <a:tailEnd type="none" w="med" len="med"/>
                    </a:lnT>
                    <a:lnB w="12700" cap="flat" cmpd="sng" algn="ctr">
                      <a:solidFill>
                        <a:srgbClr val="FFFF99"/>
                      </a:solidFill>
                      <a:prstDash val="solid"/>
                      <a:round/>
                      <a:headEnd type="none" w="med" len="med"/>
                      <a:tailEnd type="none" w="med" len="med"/>
                    </a:lnB>
                    <a:lnTlToBr>
                      <a:noFill/>
                    </a:lnTlToBr>
                    <a:lnBlToTr>
                      <a:noFill/>
                    </a:lnBlToTr>
                    <a:noFill/>
                  </a:tcPr>
                </a:tc>
              </a:tr>
              <a:tr h="4064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rgbClr val="FFFF99"/>
                          </a:solidFill>
                          <a:effectLst/>
                          <a:latin typeface="Times New Roman" pitchFamily="18" charset="0"/>
                        </a:rPr>
                        <a:t>X</a:t>
                      </a:r>
                    </a:p>
                  </a:txBody>
                  <a:tcPr horzOverflow="overflow">
                    <a:lnL w="12700" cap="flat" cmpd="sng" algn="ctr">
                      <a:solidFill>
                        <a:srgbClr val="FFFF99"/>
                      </a:solidFill>
                      <a:prstDash val="solid"/>
                      <a:round/>
                      <a:headEnd type="none" w="med" len="med"/>
                      <a:tailEnd type="none" w="med" len="med"/>
                    </a:lnL>
                    <a:lnR w="12700" cap="flat" cmpd="sng" algn="ctr">
                      <a:solidFill>
                        <a:srgbClr val="FFFF99"/>
                      </a:solidFill>
                      <a:prstDash val="solid"/>
                      <a:round/>
                      <a:headEnd type="none" w="med" len="med"/>
                      <a:tailEnd type="none" w="med" len="med"/>
                    </a:lnR>
                    <a:lnT w="12700" cap="flat" cmpd="sng" algn="ctr">
                      <a:solidFill>
                        <a:srgbClr val="FFFF99"/>
                      </a:solidFill>
                      <a:prstDash val="solid"/>
                      <a:round/>
                      <a:headEnd type="none" w="med" len="med"/>
                      <a:tailEnd type="none" w="med" len="med"/>
                    </a:lnT>
                    <a:lnB w="12700" cap="flat" cmpd="sng" algn="ctr">
                      <a:solidFill>
                        <a:srgbClr val="FFFF99"/>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rgbClr val="FFFF99"/>
                          </a:solidFill>
                          <a:effectLst/>
                          <a:latin typeface="Times New Roman" pitchFamily="18" charset="0"/>
                        </a:rPr>
                        <a:t>Phonation</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rgbClr val="FFFF99"/>
                          </a:solidFill>
                          <a:effectLst/>
                          <a:latin typeface="Times New Roman" pitchFamily="18" charset="0"/>
                        </a:rPr>
                        <a:t>Swallowing</a:t>
                      </a:r>
                    </a:p>
                  </a:txBody>
                  <a:tcPr horzOverflow="overflow">
                    <a:lnL w="12700" cap="flat" cmpd="sng" algn="ctr">
                      <a:solidFill>
                        <a:srgbClr val="FFFF99"/>
                      </a:solidFill>
                      <a:prstDash val="solid"/>
                      <a:round/>
                      <a:headEnd type="none" w="med" len="med"/>
                      <a:tailEnd type="none" w="med" len="med"/>
                    </a:lnL>
                    <a:lnR w="12700" cap="flat" cmpd="sng" algn="ctr">
                      <a:solidFill>
                        <a:srgbClr val="FFFF99"/>
                      </a:solidFill>
                      <a:prstDash val="solid"/>
                      <a:round/>
                      <a:headEnd type="none" w="med" len="med"/>
                      <a:tailEnd type="none" w="med" len="med"/>
                    </a:lnR>
                    <a:lnT w="12700" cap="flat" cmpd="sng" algn="ctr">
                      <a:solidFill>
                        <a:srgbClr val="FFFF99"/>
                      </a:solidFill>
                      <a:prstDash val="solid"/>
                      <a:round/>
                      <a:headEnd type="none" w="med" len="med"/>
                      <a:tailEnd type="none" w="med" len="med"/>
                    </a:lnT>
                    <a:lnB w="12700" cap="flat" cmpd="sng" algn="ctr">
                      <a:solidFill>
                        <a:srgbClr val="FFFF99"/>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rgbClr val="FFFF99"/>
                          </a:solidFill>
                          <a:effectLst/>
                          <a:latin typeface="Times New Roman" pitchFamily="18" charset="0"/>
                        </a:rPr>
                        <a:t>Gag reflex</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rgbClr val="FFFF99"/>
                          </a:solidFill>
                          <a:effectLst/>
                          <a:latin typeface="Times New Roman" pitchFamily="18" charset="0"/>
                        </a:rPr>
                        <a:t>Swallowing</a:t>
                      </a:r>
                    </a:p>
                  </a:txBody>
                  <a:tcPr horzOverflow="overflow">
                    <a:lnL w="12700" cap="flat" cmpd="sng" algn="ctr">
                      <a:solidFill>
                        <a:srgbClr val="FFFF99"/>
                      </a:solidFill>
                      <a:prstDash val="solid"/>
                      <a:round/>
                      <a:headEnd type="none" w="med" len="med"/>
                      <a:tailEnd type="none" w="med" len="med"/>
                    </a:lnL>
                    <a:lnR w="12700" cap="flat" cmpd="sng" algn="ctr">
                      <a:solidFill>
                        <a:srgbClr val="FFFF99"/>
                      </a:solidFill>
                      <a:prstDash val="solid"/>
                      <a:round/>
                      <a:headEnd type="none" w="med" len="med"/>
                      <a:tailEnd type="none" w="med" len="med"/>
                    </a:lnR>
                    <a:lnT w="12700" cap="flat" cmpd="sng" algn="ctr">
                      <a:solidFill>
                        <a:srgbClr val="FFFF99"/>
                      </a:solidFill>
                      <a:prstDash val="solid"/>
                      <a:round/>
                      <a:headEnd type="none" w="med" len="med"/>
                      <a:tailEnd type="none" w="med" len="med"/>
                    </a:lnT>
                    <a:lnB w="12700" cap="flat" cmpd="sng" algn="ctr">
                      <a:solidFill>
                        <a:srgbClr val="FFFF99"/>
                      </a:solidFill>
                      <a:prstDash val="solid"/>
                      <a:round/>
                      <a:headEnd type="none" w="med" len="med"/>
                      <a:tailEnd type="none" w="med" len="med"/>
                    </a:lnB>
                    <a:lnTlToBr>
                      <a:noFill/>
                    </a:lnTlToBr>
                    <a:lnBlToTr>
                      <a:noFill/>
                    </a:lnBlToTr>
                    <a:noFill/>
                  </a:tcPr>
                </a:tc>
              </a:tr>
              <a:tr h="4064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rgbClr val="FFFF99"/>
                          </a:solidFill>
                          <a:effectLst/>
                          <a:latin typeface="Times New Roman" pitchFamily="18" charset="0"/>
                        </a:rPr>
                        <a:t>XI</a:t>
                      </a:r>
                    </a:p>
                  </a:txBody>
                  <a:tcPr horzOverflow="overflow">
                    <a:lnL w="12700" cap="flat" cmpd="sng" algn="ctr">
                      <a:solidFill>
                        <a:srgbClr val="FFFF99"/>
                      </a:solidFill>
                      <a:prstDash val="solid"/>
                      <a:round/>
                      <a:headEnd type="none" w="med" len="med"/>
                      <a:tailEnd type="none" w="med" len="med"/>
                    </a:lnL>
                    <a:lnR w="12700" cap="flat" cmpd="sng" algn="ctr">
                      <a:solidFill>
                        <a:srgbClr val="FFFF99"/>
                      </a:solidFill>
                      <a:prstDash val="solid"/>
                      <a:round/>
                      <a:headEnd type="none" w="med" len="med"/>
                      <a:tailEnd type="none" w="med" len="med"/>
                    </a:lnR>
                    <a:lnT w="12700" cap="flat" cmpd="sng" algn="ctr">
                      <a:solidFill>
                        <a:srgbClr val="FFFF99"/>
                      </a:solidFill>
                      <a:prstDash val="solid"/>
                      <a:round/>
                      <a:headEnd type="none" w="med" len="med"/>
                      <a:tailEnd type="none" w="med" len="med"/>
                    </a:lnT>
                    <a:lnB w="12700" cap="flat" cmpd="sng" algn="ctr">
                      <a:solidFill>
                        <a:srgbClr val="FFFF99"/>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rgbClr val="FFFF99"/>
                          </a:solidFill>
                          <a:effectLst/>
                          <a:latin typeface="Times New Roman" pitchFamily="18" charset="0"/>
                        </a:rPr>
                        <a:t>Head and shoulder movement Laryngeal muscles</a:t>
                      </a:r>
                    </a:p>
                  </a:txBody>
                  <a:tcPr horzOverflow="overflow">
                    <a:lnL w="12700" cap="flat" cmpd="sng" algn="ctr">
                      <a:solidFill>
                        <a:srgbClr val="FFFF99"/>
                      </a:solidFill>
                      <a:prstDash val="solid"/>
                      <a:round/>
                      <a:headEnd type="none" w="med" len="med"/>
                      <a:tailEnd type="none" w="med" len="med"/>
                    </a:lnL>
                    <a:lnR w="12700" cap="flat" cmpd="sng" algn="ctr">
                      <a:solidFill>
                        <a:srgbClr val="FFFF99"/>
                      </a:solidFill>
                      <a:prstDash val="solid"/>
                      <a:round/>
                      <a:headEnd type="none" w="med" len="med"/>
                      <a:tailEnd type="none" w="med" len="med"/>
                    </a:lnR>
                    <a:lnT w="12700" cap="flat" cmpd="sng" algn="ctr">
                      <a:solidFill>
                        <a:srgbClr val="FFFF99"/>
                      </a:solidFill>
                      <a:prstDash val="solid"/>
                      <a:round/>
                      <a:headEnd type="none" w="med" len="med"/>
                      <a:tailEnd type="none" w="med" len="med"/>
                    </a:lnT>
                    <a:lnB w="12700" cap="flat" cmpd="sng" algn="ctr">
                      <a:solidFill>
                        <a:srgbClr val="FFFF99"/>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rgbClr val="FFFF99"/>
                          </a:solidFill>
                          <a:effectLst/>
                          <a:latin typeface="Times New Roman" pitchFamily="18" charset="0"/>
                        </a:rPr>
                        <a:t>Shoulder drop</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rgbClr val="FFFF99"/>
                          </a:solidFill>
                          <a:effectLst/>
                          <a:latin typeface="Times New Roman" pitchFamily="18" charset="0"/>
                        </a:rPr>
                        <a:t>Winging scapula</a:t>
                      </a:r>
                    </a:p>
                  </a:txBody>
                  <a:tcPr horzOverflow="overflow">
                    <a:lnL w="12700" cap="flat" cmpd="sng" algn="ctr">
                      <a:solidFill>
                        <a:srgbClr val="FFFF99"/>
                      </a:solidFill>
                      <a:prstDash val="solid"/>
                      <a:round/>
                      <a:headEnd type="none" w="med" len="med"/>
                      <a:tailEnd type="none" w="med" len="med"/>
                    </a:lnL>
                    <a:lnR w="12700" cap="flat" cmpd="sng" algn="ctr">
                      <a:solidFill>
                        <a:srgbClr val="FFFF99"/>
                      </a:solidFill>
                      <a:prstDash val="solid"/>
                      <a:round/>
                      <a:headEnd type="none" w="med" len="med"/>
                      <a:tailEnd type="none" w="med" len="med"/>
                    </a:lnR>
                    <a:lnT w="12700" cap="flat" cmpd="sng" algn="ctr">
                      <a:solidFill>
                        <a:srgbClr val="FFFF99"/>
                      </a:solidFill>
                      <a:prstDash val="solid"/>
                      <a:round/>
                      <a:headEnd type="none" w="med" len="med"/>
                      <a:tailEnd type="none" w="med" len="med"/>
                    </a:lnT>
                    <a:lnB w="12700" cap="flat" cmpd="sng" algn="ctr">
                      <a:solidFill>
                        <a:srgbClr val="FFFF99"/>
                      </a:solidFill>
                      <a:prstDash val="solid"/>
                      <a:round/>
                      <a:headEnd type="none" w="med" len="med"/>
                      <a:tailEnd type="none" w="med" len="med"/>
                    </a:lnB>
                    <a:lnTlToBr>
                      <a:noFill/>
                    </a:lnTlToBr>
                    <a:lnBlToTr>
                      <a:noFill/>
                    </a:lnBlToTr>
                    <a:noFill/>
                  </a:tcPr>
                </a:tc>
              </a:tr>
              <a:tr h="4064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rgbClr val="FFFF99"/>
                          </a:solidFill>
                          <a:effectLst/>
                          <a:latin typeface="Times New Roman" pitchFamily="18" charset="0"/>
                        </a:rPr>
                        <a:t>XII</a:t>
                      </a:r>
                    </a:p>
                  </a:txBody>
                  <a:tcPr horzOverflow="overflow">
                    <a:lnL w="12700" cap="flat" cmpd="sng" algn="ctr">
                      <a:solidFill>
                        <a:srgbClr val="FFFF99"/>
                      </a:solidFill>
                      <a:prstDash val="solid"/>
                      <a:round/>
                      <a:headEnd type="none" w="med" len="med"/>
                      <a:tailEnd type="none" w="med" len="med"/>
                    </a:lnL>
                    <a:lnR w="12700" cap="flat" cmpd="sng" algn="ctr">
                      <a:solidFill>
                        <a:srgbClr val="FFFF99"/>
                      </a:solidFill>
                      <a:prstDash val="solid"/>
                      <a:round/>
                      <a:headEnd type="none" w="med" len="med"/>
                      <a:tailEnd type="none" w="med" len="med"/>
                    </a:lnR>
                    <a:lnT w="12700" cap="flat" cmpd="sng" algn="ctr">
                      <a:solidFill>
                        <a:srgbClr val="FFFF99"/>
                      </a:solidFill>
                      <a:prstDash val="solid"/>
                      <a:round/>
                      <a:headEnd type="none" w="med" len="med"/>
                      <a:tailEnd type="none" w="med" len="med"/>
                    </a:lnT>
                    <a:lnB w="12700" cap="flat" cmpd="sng" algn="ctr">
                      <a:solidFill>
                        <a:srgbClr val="FFFF99"/>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rgbClr val="FFFF99"/>
                          </a:solidFill>
                          <a:effectLst/>
                          <a:latin typeface="Times New Roman" pitchFamily="18" charset="0"/>
                        </a:rPr>
                        <a:t>Tongue movements</a:t>
                      </a:r>
                    </a:p>
                  </a:txBody>
                  <a:tcPr horzOverflow="overflow">
                    <a:lnL w="12700" cap="flat" cmpd="sng" algn="ctr">
                      <a:solidFill>
                        <a:srgbClr val="FFFF99"/>
                      </a:solidFill>
                      <a:prstDash val="solid"/>
                      <a:round/>
                      <a:headEnd type="none" w="med" len="med"/>
                      <a:tailEnd type="none" w="med" len="med"/>
                    </a:lnL>
                    <a:lnR w="12700" cap="flat" cmpd="sng" algn="ctr">
                      <a:solidFill>
                        <a:srgbClr val="FFFF99"/>
                      </a:solidFill>
                      <a:prstDash val="solid"/>
                      <a:round/>
                      <a:headEnd type="none" w="med" len="med"/>
                      <a:tailEnd type="none" w="med" len="med"/>
                    </a:lnR>
                    <a:lnT w="12700" cap="flat" cmpd="sng" algn="ctr">
                      <a:solidFill>
                        <a:srgbClr val="FFFF99"/>
                      </a:solidFill>
                      <a:prstDash val="solid"/>
                      <a:round/>
                      <a:headEnd type="none" w="med" len="med"/>
                      <a:tailEnd type="none" w="med" len="med"/>
                    </a:lnT>
                    <a:lnB w="12700" cap="flat" cmpd="sng" algn="ctr">
                      <a:solidFill>
                        <a:srgbClr val="FFFF99"/>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rgbClr val="FFFF99"/>
                          </a:solidFill>
                          <a:effectLst/>
                          <a:latin typeface="Times New Roman" pitchFamily="18" charset="0"/>
                        </a:rPr>
                        <a:t>Pocketing food, loss speech</a:t>
                      </a:r>
                    </a:p>
                  </a:txBody>
                  <a:tcPr horzOverflow="overflow">
                    <a:lnL w="12700" cap="flat" cmpd="sng" algn="ctr">
                      <a:solidFill>
                        <a:srgbClr val="FFFF99"/>
                      </a:solidFill>
                      <a:prstDash val="solid"/>
                      <a:round/>
                      <a:headEnd type="none" w="med" len="med"/>
                      <a:tailEnd type="none" w="med" len="med"/>
                    </a:lnL>
                    <a:lnR w="12700" cap="flat" cmpd="sng" algn="ctr">
                      <a:solidFill>
                        <a:srgbClr val="FFFF99"/>
                      </a:solidFill>
                      <a:prstDash val="solid"/>
                      <a:round/>
                      <a:headEnd type="none" w="med" len="med"/>
                      <a:tailEnd type="none" w="med" len="med"/>
                    </a:lnR>
                    <a:lnT w="12700" cap="flat" cmpd="sng" algn="ctr">
                      <a:solidFill>
                        <a:srgbClr val="FFFF99"/>
                      </a:solidFill>
                      <a:prstDash val="solid"/>
                      <a:round/>
                      <a:headEnd type="none" w="med" len="med"/>
                      <a:tailEnd type="none" w="med" len="med"/>
                    </a:lnT>
                    <a:lnB w="12700" cap="flat" cmpd="sng" algn="ctr">
                      <a:solidFill>
                        <a:srgbClr val="FFFF99"/>
                      </a:solidFill>
                      <a:prstDash val="solid"/>
                      <a:round/>
                      <a:headEnd type="none" w="med" len="med"/>
                      <a:tailEnd type="none" w="med" len="med"/>
                    </a:lnB>
                    <a:lnTlToBr>
                      <a:noFill/>
                    </a:lnTlToBr>
                    <a:lnBlToTr>
                      <a:noFill/>
                    </a:lnBlToTr>
                    <a:noFill/>
                  </a:tcPr>
                </a:tc>
              </a:tr>
            </a:tbl>
          </a:graphicData>
        </a:graphic>
      </p:graphicFrame>
      <p:sp>
        <p:nvSpPr>
          <p:cNvPr id="51308" name="Text Box 2156"/>
          <p:cNvSpPr txBox="1">
            <a:spLocks noChangeArrowheads="1"/>
          </p:cNvSpPr>
          <p:nvPr/>
        </p:nvSpPr>
        <p:spPr bwMode="auto">
          <a:xfrm>
            <a:off x="1066800" y="152400"/>
            <a:ext cx="6934200" cy="769441"/>
          </a:xfrm>
          <a:prstGeom prst="rect">
            <a:avLst/>
          </a:prstGeom>
          <a:noFill/>
          <a:ln w="9525">
            <a:noFill/>
            <a:miter lim="800000"/>
            <a:headEnd/>
            <a:tailEnd/>
          </a:ln>
          <a:effectLst/>
        </p:spPr>
        <p:txBody>
          <a:bodyPr wrap="square">
            <a:spAutoFit/>
          </a:bodyPr>
          <a:lstStyle/>
          <a:p>
            <a:pPr algn="ctr">
              <a:spcBef>
                <a:spcPct val="50000"/>
              </a:spcBef>
            </a:pPr>
            <a:r>
              <a:rPr lang="en-US" sz="4400" dirty="0">
                <a:latin typeface="+mj-lt"/>
              </a:rPr>
              <a:t>Lower Cranial Nerves </a:t>
            </a:r>
            <a:r>
              <a:rPr lang="en-US" sz="4400" dirty="0" smtClean="0">
                <a:latin typeface="+mj-lt"/>
              </a:rPr>
              <a:t>IX-XII</a:t>
            </a:r>
            <a:endParaRPr lang="en-US" sz="4400" dirty="0">
              <a:latin typeface="+mj-lt"/>
            </a:endParaRPr>
          </a:p>
        </p:txBody>
      </p:sp>
      <p:sp>
        <p:nvSpPr>
          <p:cNvPr id="51309" name="Text Box 2157"/>
          <p:cNvSpPr txBox="1">
            <a:spLocks noChangeArrowheads="1"/>
          </p:cNvSpPr>
          <p:nvPr/>
        </p:nvSpPr>
        <p:spPr bwMode="auto">
          <a:xfrm>
            <a:off x="457200" y="5181600"/>
            <a:ext cx="7010400" cy="400110"/>
          </a:xfrm>
          <a:prstGeom prst="rect">
            <a:avLst/>
          </a:prstGeom>
          <a:noFill/>
          <a:ln w="9525">
            <a:noFill/>
            <a:miter lim="800000"/>
            <a:headEnd/>
            <a:tailEnd/>
          </a:ln>
          <a:effectLst/>
        </p:spPr>
        <p:txBody>
          <a:bodyPr wrap="square">
            <a:spAutoFit/>
          </a:bodyPr>
          <a:lstStyle/>
          <a:p>
            <a:pPr>
              <a:spcBef>
                <a:spcPct val="50000"/>
              </a:spcBef>
            </a:pPr>
            <a:r>
              <a:rPr lang="en-US" sz="2000" dirty="0"/>
              <a:t>IX X XI Cranial Nerves – Abnormality in the </a:t>
            </a:r>
            <a:r>
              <a:rPr lang="en-US" sz="2000" dirty="0" err="1"/>
              <a:t>supranuclear</a:t>
            </a:r>
            <a:r>
              <a:rPr lang="en-US" sz="2000" dirty="0"/>
              <a:t> region</a:t>
            </a:r>
            <a:r>
              <a:rPr lang="en-US" sz="2000" dirty="0" smtClean="0"/>
              <a:t>.</a:t>
            </a:r>
            <a:endParaRPr lang="en-US" sz="2000" dirty="0"/>
          </a:p>
        </p:txBody>
      </p:sp>
    </p:spTree>
    <p:extLst>
      <p:ext uri="{BB962C8B-B14F-4D97-AF65-F5344CB8AC3E}">
        <p14:creationId xmlns:p14="http://schemas.microsoft.com/office/powerpoint/2010/main" val="156903106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137319"/>
            <a:ext cx="8991600" cy="1249362"/>
          </a:xfrm>
          <a:noFill/>
          <a:ln>
            <a:solidFill>
              <a:schemeClr val="tx1"/>
            </a:solidFill>
          </a:ln>
        </p:spPr>
        <p:txBody>
          <a:bodyPr>
            <a:noAutofit/>
          </a:bodyPr>
          <a:lstStyle/>
          <a:p>
            <a:r>
              <a:rPr lang="en-US" b="1" dirty="0" smtClean="0">
                <a:latin typeface="Arial" pitchFamily="34" charset="0"/>
                <a:cs typeface="Arial" pitchFamily="34" charset="0"/>
              </a:rPr>
              <a:t>The Cranial Nerves and Swallowing</a:t>
            </a:r>
            <a:endParaRPr lang="en-US" b="1" dirty="0">
              <a:latin typeface="Arial" pitchFamily="34" charset="0"/>
              <a:cs typeface="Arial" pitchFamily="34" charset="0"/>
            </a:endParaRPr>
          </a:p>
        </p:txBody>
      </p:sp>
      <p:sp>
        <p:nvSpPr>
          <p:cNvPr id="4" name="Content Placeholder 2"/>
          <p:cNvSpPr>
            <a:spLocks noGrp="1"/>
          </p:cNvSpPr>
          <p:nvPr>
            <p:ph idx="1"/>
          </p:nvPr>
        </p:nvSpPr>
        <p:spPr>
          <a:xfrm>
            <a:off x="435615" y="1595730"/>
            <a:ext cx="4110037" cy="4660564"/>
          </a:xfrm>
          <a:noFill/>
          <a:ln w="38100">
            <a:solidFill>
              <a:schemeClr val="tx1"/>
            </a:solidFill>
          </a:ln>
        </p:spPr>
        <p:txBody>
          <a:bodyPr>
            <a:normAutofit/>
          </a:bodyPr>
          <a:lstStyle/>
          <a:p>
            <a:pPr marL="0" indent="0" algn="ctr">
              <a:buNone/>
            </a:pPr>
            <a:r>
              <a:rPr lang="en-US" b="1" dirty="0" smtClean="0">
                <a:latin typeface="Arial" pitchFamily="34" charset="0"/>
                <a:cs typeface="Arial" pitchFamily="34" charset="0"/>
              </a:rPr>
              <a:t>Sensory IN</a:t>
            </a:r>
            <a:endParaRPr lang="en-US" b="1" dirty="0">
              <a:latin typeface="Arial" pitchFamily="34" charset="0"/>
              <a:cs typeface="Arial" pitchFamily="34" charset="0"/>
            </a:endParaRPr>
          </a:p>
        </p:txBody>
      </p:sp>
      <p:sp>
        <p:nvSpPr>
          <p:cNvPr id="5" name="Content Placeholder 2"/>
          <p:cNvSpPr txBox="1">
            <a:spLocks/>
          </p:cNvSpPr>
          <p:nvPr/>
        </p:nvSpPr>
        <p:spPr>
          <a:xfrm>
            <a:off x="4618607" y="1585912"/>
            <a:ext cx="4060185" cy="4662487"/>
          </a:xfrm>
          <a:prstGeom prst="rect">
            <a:avLst/>
          </a:prstGeom>
          <a:noFill/>
          <a:ln w="38100">
            <a:solidFill>
              <a:schemeClr val="tx1"/>
            </a:solidFill>
          </a:ln>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b="1" dirty="0" smtClean="0">
                <a:latin typeface="Arial" pitchFamily="34" charset="0"/>
                <a:cs typeface="Arial" pitchFamily="34" charset="0"/>
              </a:rPr>
              <a:t>Motor OUT</a:t>
            </a:r>
            <a:endParaRPr lang="en-US" b="1" dirty="0">
              <a:latin typeface="Arial" pitchFamily="34" charset="0"/>
              <a:cs typeface="Arial" pitchFamily="34" charset="0"/>
            </a:endParaRPr>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00200" y="2190959"/>
            <a:ext cx="1981200" cy="1805781"/>
          </a:xfrm>
          <a:prstGeom prst="rect">
            <a:avLst/>
          </a:prstGeom>
          <a:noFill/>
          <a:ln>
            <a:solidFill>
              <a:schemeClr val="tx1"/>
            </a:solidFill>
          </a:ln>
          <a:effectLst/>
          <a:extLst/>
        </p:spPr>
      </p:pic>
      <p:sp>
        <p:nvSpPr>
          <p:cNvPr id="6" name="TextBox 5"/>
          <p:cNvSpPr txBox="1"/>
          <p:nvPr/>
        </p:nvSpPr>
        <p:spPr>
          <a:xfrm>
            <a:off x="521340" y="4035209"/>
            <a:ext cx="3822060" cy="1015663"/>
          </a:xfrm>
          <a:prstGeom prst="rect">
            <a:avLst/>
          </a:prstGeom>
          <a:noFill/>
          <a:ln>
            <a:noFill/>
          </a:ln>
        </p:spPr>
        <p:txBody>
          <a:bodyPr wrap="square" rtlCol="0">
            <a:spAutoFit/>
          </a:bodyPr>
          <a:lstStyle/>
          <a:p>
            <a:r>
              <a:rPr lang="en-US" sz="2000" b="1" dirty="0" smtClean="0">
                <a:latin typeface="Arial" pitchFamily="34" charset="0"/>
                <a:cs typeface="Arial" pitchFamily="34" charset="0"/>
              </a:rPr>
              <a:t>V Trigeminal </a:t>
            </a:r>
            <a:r>
              <a:rPr lang="en-US" sz="2000" dirty="0" smtClean="0">
                <a:latin typeface="Arial" pitchFamily="34" charset="0"/>
                <a:cs typeface="Arial" pitchFamily="34" charset="0"/>
              </a:rPr>
              <a:t>– sensation in the palate, </a:t>
            </a:r>
            <a:r>
              <a:rPr lang="en-US" sz="2000" dirty="0">
                <a:latin typeface="Arial" pitchFamily="34" charset="0"/>
                <a:cs typeface="Arial" pitchFamily="34" charset="0"/>
              </a:rPr>
              <a:t>upper lip, </a:t>
            </a:r>
            <a:r>
              <a:rPr lang="en-US" sz="2000" dirty="0" smtClean="0">
                <a:latin typeface="Arial" pitchFamily="34" charset="0"/>
                <a:cs typeface="Arial" pitchFamily="34" charset="0"/>
              </a:rPr>
              <a:t>jaw</a:t>
            </a:r>
            <a:r>
              <a:rPr lang="en-US" sz="2000" dirty="0">
                <a:latin typeface="Arial" pitchFamily="34" charset="0"/>
                <a:cs typeface="Arial" pitchFamily="34" charset="0"/>
              </a:rPr>
              <a:t>, </a:t>
            </a:r>
            <a:r>
              <a:rPr lang="en-US" sz="2000" dirty="0" smtClean="0">
                <a:latin typeface="Arial" pitchFamily="34" charset="0"/>
                <a:cs typeface="Arial" pitchFamily="34" charset="0"/>
              </a:rPr>
              <a:t>mouth, and tongue.</a:t>
            </a:r>
            <a:endParaRPr lang="en-US" sz="2000" dirty="0">
              <a:latin typeface="Arial" pitchFamily="34" charset="0"/>
              <a:cs typeface="Arial" pitchFamily="34" charset="0"/>
            </a:endParaRPr>
          </a:p>
        </p:txBody>
      </p:sp>
      <p:sp>
        <p:nvSpPr>
          <p:cNvPr id="7" name="TextBox 6"/>
          <p:cNvSpPr txBox="1"/>
          <p:nvPr/>
        </p:nvSpPr>
        <p:spPr>
          <a:xfrm>
            <a:off x="511814" y="5162490"/>
            <a:ext cx="3831586" cy="400110"/>
          </a:xfrm>
          <a:prstGeom prst="rect">
            <a:avLst/>
          </a:prstGeom>
          <a:noFill/>
          <a:ln>
            <a:noFill/>
          </a:ln>
        </p:spPr>
        <p:txBody>
          <a:bodyPr wrap="square" rtlCol="0">
            <a:spAutoFit/>
          </a:bodyPr>
          <a:lstStyle/>
          <a:p>
            <a:r>
              <a:rPr lang="en-US" sz="2000" b="1" dirty="0" smtClean="0">
                <a:latin typeface="Arial" pitchFamily="34" charset="0"/>
                <a:cs typeface="Arial" pitchFamily="34" charset="0"/>
              </a:rPr>
              <a:t>IX Glossopharyngeal  </a:t>
            </a:r>
            <a:r>
              <a:rPr lang="en-US" sz="2000" dirty="0" smtClean="0">
                <a:latin typeface="Arial" pitchFamily="34" charset="0"/>
                <a:cs typeface="Arial" pitchFamily="34" charset="0"/>
              </a:rPr>
              <a:t>– Taste</a:t>
            </a:r>
            <a:endParaRPr lang="en-US" sz="2000" dirty="0">
              <a:latin typeface="Arial" pitchFamily="34" charset="0"/>
              <a:cs typeface="Arial" pitchFamily="34" charset="0"/>
            </a:endParaRPr>
          </a:p>
        </p:txBody>
      </p:sp>
      <p:sp>
        <p:nvSpPr>
          <p:cNvPr id="3" name="TextBox 2"/>
          <p:cNvSpPr txBox="1"/>
          <p:nvPr/>
        </p:nvSpPr>
        <p:spPr>
          <a:xfrm>
            <a:off x="4770268" y="3581400"/>
            <a:ext cx="3429000" cy="707886"/>
          </a:xfrm>
          <a:prstGeom prst="rect">
            <a:avLst/>
          </a:prstGeom>
          <a:noFill/>
          <a:ln>
            <a:noFill/>
          </a:ln>
        </p:spPr>
        <p:txBody>
          <a:bodyPr wrap="square" rtlCol="0">
            <a:spAutoFit/>
          </a:bodyPr>
          <a:lstStyle/>
          <a:p>
            <a:r>
              <a:rPr lang="en-US" sz="2000" b="1" dirty="0" smtClean="0">
                <a:latin typeface="Arial" pitchFamily="34" charset="0"/>
                <a:cs typeface="Arial" pitchFamily="34" charset="0"/>
              </a:rPr>
              <a:t>X </a:t>
            </a:r>
            <a:r>
              <a:rPr lang="en-US" sz="2000" b="1" dirty="0" err="1" smtClean="0">
                <a:latin typeface="Arial" pitchFamily="34" charset="0"/>
                <a:cs typeface="Arial" pitchFamily="34" charset="0"/>
              </a:rPr>
              <a:t>Vagus</a:t>
            </a:r>
            <a:r>
              <a:rPr lang="en-US" sz="2000" b="1" dirty="0" smtClean="0">
                <a:latin typeface="Arial" pitchFamily="34" charset="0"/>
                <a:cs typeface="Arial" pitchFamily="34" charset="0"/>
              </a:rPr>
              <a:t> </a:t>
            </a:r>
            <a:r>
              <a:rPr lang="en-US" sz="2000" dirty="0" smtClean="0">
                <a:latin typeface="Arial" pitchFamily="34" charset="0"/>
                <a:cs typeface="Arial" pitchFamily="34" charset="0"/>
              </a:rPr>
              <a:t>– Swallow, visceral (gut &amp; heart) </a:t>
            </a:r>
            <a:endParaRPr lang="en-US" sz="2000" dirty="0">
              <a:latin typeface="Arial" pitchFamily="34" charset="0"/>
              <a:cs typeface="Arial" pitchFamily="34" charset="0"/>
            </a:endParaRPr>
          </a:p>
        </p:txBody>
      </p:sp>
      <p:sp>
        <p:nvSpPr>
          <p:cNvPr id="9" name="TextBox 8"/>
          <p:cNvSpPr txBox="1"/>
          <p:nvPr/>
        </p:nvSpPr>
        <p:spPr>
          <a:xfrm>
            <a:off x="4745984" y="5535244"/>
            <a:ext cx="3962400" cy="400110"/>
          </a:xfrm>
          <a:prstGeom prst="rect">
            <a:avLst/>
          </a:prstGeom>
          <a:noFill/>
          <a:ln>
            <a:noFill/>
          </a:ln>
        </p:spPr>
        <p:txBody>
          <a:bodyPr wrap="square" rtlCol="0">
            <a:spAutoFit/>
          </a:bodyPr>
          <a:lstStyle/>
          <a:p>
            <a:r>
              <a:rPr lang="en-US" sz="2000" b="1" dirty="0" smtClean="0">
                <a:latin typeface="Arial" pitchFamily="34" charset="0"/>
                <a:cs typeface="Arial" pitchFamily="34" charset="0"/>
              </a:rPr>
              <a:t>XII Hypoglossal </a:t>
            </a:r>
            <a:r>
              <a:rPr lang="en-US" sz="2000" dirty="0" smtClean="0">
                <a:latin typeface="Arial" pitchFamily="34" charset="0"/>
                <a:cs typeface="Arial" pitchFamily="34" charset="0"/>
              </a:rPr>
              <a:t>– moves tongue </a:t>
            </a:r>
            <a:endParaRPr lang="en-US" sz="2000" dirty="0">
              <a:latin typeface="Arial" pitchFamily="34" charset="0"/>
              <a:cs typeface="Arial" pitchFamily="34" charset="0"/>
            </a:endParaRPr>
          </a:p>
        </p:txBody>
      </p:sp>
      <p:sp>
        <p:nvSpPr>
          <p:cNvPr id="10" name="TextBox 9"/>
          <p:cNvSpPr txBox="1"/>
          <p:nvPr/>
        </p:nvSpPr>
        <p:spPr>
          <a:xfrm>
            <a:off x="4770268" y="4394537"/>
            <a:ext cx="3836042" cy="1015663"/>
          </a:xfrm>
          <a:prstGeom prst="rect">
            <a:avLst/>
          </a:prstGeom>
          <a:noFill/>
          <a:ln>
            <a:noFill/>
          </a:ln>
        </p:spPr>
        <p:txBody>
          <a:bodyPr wrap="square" rtlCol="0">
            <a:spAutoFit/>
          </a:bodyPr>
          <a:lstStyle/>
          <a:p>
            <a:r>
              <a:rPr lang="en-US" sz="2000" b="1" dirty="0" smtClean="0">
                <a:latin typeface="Arial" pitchFamily="34" charset="0"/>
                <a:cs typeface="Arial" pitchFamily="34" charset="0"/>
              </a:rPr>
              <a:t>XI</a:t>
            </a:r>
            <a:r>
              <a:rPr lang="en-US" sz="2000" dirty="0">
                <a:latin typeface="Arial" pitchFamily="34" charset="0"/>
                <a:cs typeface="Arial" pitchFamily="34" charset="0"/>
              </a:rPr>
              <a:t> </a:t>
            </a:r>
            <a:r>
              <a:rPr lang="en-US" sz="2000" b="1" dirty="0" smtClean="0">
                <a:latin typeface="Arial" pitchFamily="34" charset="0"/>
                <a:cs typeface="Arial" pitchFamily="34" charset="0"/>
              </a:rPr>
              <a:t>Spinal Accessory </a:t>
            </a:r>
            <a:r>
              <a:rPr lang="en-US" sz="2000" dirty="0" smtClean="0">
                <a:latin typeface="Arial" pitchFamily="34" charset="0"/>
                <a:cs typeface="Arial" pitchFamily="34" charset="0"/>
              </a:rPr>
              <a:t>– moves head and shoulders, laryngeal muscles</a:t>
            </a:r>
            <a:endParaRPr lang="en-US" sz="2000" dirty="0">
              <a:latin typeface="Arial" pitchFamily="34" charset="0"/>
              <a:cs typeface="Arial" pitchFamily="34" charset="0"/>
            </a:endParaRPr>
          </a:p>
        </p:txBody>
      </p:sp>
      <p:sp>
        <p:nvSpPr>
          <p:cNvPr id="12" name="TextBox 11"/>
          <p:cNvSpPr txBox="1"/>
          <p:nvPr/>
        </p:nvSpPr>
        <p:spPr>
          <a:xfrm>
            <a:off x="3733800" y="6443180"/>
            <a:ext cx="5334000" cy="338554"/>
          </a:xfrm>
          <a:prstGeom prst="rect">
            <a:avLst/>
          </a:prstGeom>
          <a:noFill/>
        </p:spPr>
        <p:txBody>
          <a:bodyPr wrap="square" rtlCol="0">
            <a:spAutoFit/>
          </a:bodyPr>
          <a:lstStyle/>
          <a:p>
            <a:r>
              <a:rPr lang="en-US" sz="1600" dirty="0" smtClean="0"/>
              <a:t>11</a:t>
            </a:r>
            <a:r>
              <a:rPr lang="en-US" sz="1600" baseline="30000" dirty="0" smtClean="0"/>
              <a:t>th</a:t>
            </a:r>
            <a:r>
              <a:rPr lang="en-US" sz="1600" dirty="0" smtClean="0"/>
              <a:t> International CHARGE Conference Kate </a:t>
            </a:r>
            <a:r>
              <a:rPr lang="en-US" sz="1600" dirty="0" err="1" smtClean="0"/>
              <a:t>Beals</a:t>
            </a:r>
            <a:r>
              <a:rPr lang="en-US" sz="1600" dirty="0" smtClean="0"/>
              <a:t> &amp; Kim Blake</a:t>
            </a:r>
            <a:endParaRPr lang="en-US" sz="1600" dirty="0"/>
          </a:p>
        </p:txBody>
      </p:sp>
      <p:sp>
        <p:nvSpPr>
          <p:cNvPr id="8" name="TextBox 7"/>
          <p:cNvSpPr txBox="1"/>
          <p:nvPr/>
        </p:nvSpPr>
        <p:spPr>
          <a:xfrm>
            <a:off x="4800600" y="2133600"/>
            <a:ext cx="3352800" cy="707886"/>
          </a:xfrm>
          <a:prstGeom prst="rect">
            <a:avLst/>
          </a:prstGeom>
          <a:noFill/>
        </p:spPr>
        <p:txBody>
          <a:bodyPr wrap="square" rtlCol="0">
            <a:spAutoFit/>
          </a:bodyPr>
          <a:lstStyle/>
          <a:p>
            <a:r>
              <a:rPr lang="en-US" sz="2000" b="1" dirty="0" smtClean="0">
                <a:latin typeface="Arial" panose="020B0604020202020204" pitchFamily="34" charset="0"/>
                <a:cs typeface="Arial" panose="020B0604020202020204" pitchFamily="34" charset="0"/>
              </a:rPr>
              <a:t>V Trigeminal – </a:t>
            </a:r>
            <a:r>
              <a:rPr lang="en-US" sz="2000" dirty="0" smtClean="0">
                <a:latin typeface="Arial" panose="020B0604020202020204" pitchFamily="34" charset="0"/>
                <a:cs typeface="Arial" panose="020B0604020202020204" pitchFamily="34" charset="0"/>
              </a:rPr>
              <a:t>Muscles of mastication (chewing)</a:t>
            </a:r>
            <a:endParaRPr lang="en-US" sz="2000" b="1" dirty="0">
              <a:latin typeface="Arial" panose="020B0604020202020204" pitchFamily="34" charset="0"/>
              <a:cs typeface="Arial" panose="020B0604020202020204" pitchFamily="34" charset="0"/>
            </a:endParaRPr>
          </a:p>
        </p:txBody>
      </p:sp>
      <p:sp>
        <p:nvSpPr>
          <p:cNvPr id="11" name="TextBox 10"/>
          <p:cNvSpPr txBox="1"/>
          <p:nvPr/>
        </p:nvSpPr>
        <p:spPr>
          <a:xfrm>
            <a:off x="4800600" y="2904292"/>
            <a:ext cx="3200400" cy="677108"/>
          </a:xfrm>
          <a:prstGeom prst="rect">
            <a:avLst/>
          </a:prstGeom>
          <a:noFill/>
        </p:spPr>
        <p:txBody>
          <a:bodyPr wrap="square" rtlCol="0">
            <a:spAutoFit/>
          </a:bodyPr>
          <a:lstStyle/>
          <a:p>
            <a:r>
              <a:rPr lang="en-US" b="1" dirty="0">
                <a:latin typeface="Arial" pitchFamily="34" charset="0"/>
                <a:cs typeface="Arial" pitchFamily="34" charset="0"/>
              </a:rPr>
              <a:t>IX </a:t>
            </a:r>
            <a:r>
              <a:rPr lang="en-US" b="1" dirty="0" smtClean="0">
                <a:latin typeface="Arial" pitchFamily="34" charset="0"/>
                <a:cs typeface="Arial" pitchFamily="34" charset="0"/>
              </a:rPr>
              <a:t>Glossopharyngeal </a:t>
            </a:r>
            <a:r>
              <a:rPr lang="en-US" dirty="0">
                <a:latin typeface="Arial" pitchFamily="34" charset="0"/>
                <a:cs typeface="Arial" pitchFamily="34" charset="0"/>
              </a:rPr>
              <a:t>– </a:t>
            </a:r>
            <a:r>
              <a:rPr lang="en-US" sz="2000" dirty="0" smtClean="0">
                <a:latin typeface="Arial" pitchFamily="34" charset="0"/>
                <a:cs typeface="Arial" pitchFamily="34" charset="0"/>
              </a:rPr>
              <a:t>Salivation</a:t>
            </a:r>
            <a:r>
              <a:rPr lang="en-US" b="1" dirty="0" smtClean="0">
                <a:latin typeface="Arial" pitchFamily="34" charset="0"/>
                <a:cs typeface="Arial" pitchFamily="34" charset="0"/>
              </a:rPr>
              <a:t> </a:t>
            </a:r>
            <a:r>
              <a:rPr lang="en-US" dirty="0">
                <a:latin typeface="Arial" pitchFamily="34" charset="0"/>
                <a:cs typeface="Arial" pitchFamily="34" charset="0"/>
              </a:rPr>
              <a:t>and swallow </a:t>
            </a:r>
            <a:endParaRPr lang="en-US" dirty="0"/>
          </a:p>
        </p:txBody>
      </p:sp>
    </p:spTree>
    <p:extLst>
      <p:ext uri="{BB962C8B-B14F-4D97-AF65-F5344CB8AC3E}">
        <p14:creationId xmlns:p14="http://schemas.microsoft.com/office/powerpoint/2010/main" val="312458845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ChangeArrowheads="1"/>
          </p:cNvSpPr>
          <p:nvPr/>
        </p:nvSpPr>
        <p:spPr bwMode="auto">
          <a:xfrm>
            <a:off x="5029200" y="304800"/>
            <a:ext cx="3962400" cy="1446550"/>
          </a:xfrm>
          <a:prstGeom prst="rect">
            <a:avLst/>
          </a:prstGeom>
          <a:noFill/>
          <a:ln w="9525">
            <a:noFill/>
            <a:miter lim="800000"/>
            <a:headEnd/>
            <a:tailEnd/>
          </a:ln>
          <a:effectLst/>
        </p:spPr>
        <p:txBody>
          <a:bodyPr wrap="square">
            <a:spAutoFit/>
          </a:bodyPr>
          <a:lstStyle/>
          <a:p>
            <a:pPr algn="ctr"/>
            <a:r>
              <a:rPr lang="en-US" sz="4400" dirty="0">
                <a:latin typeface="+mj-lt"/>
              </a:rPr>
              <a:t>Cranial Nerve X</a:t>
            </a:r>
          </a:p>
          <a:p>
            <a:pPr algn="ctr"/>
            <a:r>
              <a:rPr lang="en-US" sz="4400" dirty="0" err="1">
                <a:latin typeface="+mj-lt"/>
              </a:rPr>
              <a:t>Vagus</a:t>
            </a:r>
            <a:endParaRPr lang="en-US" sz="4400" dirty="0">
              <a:latin typeface="+mj-lt"/>
            </a:endParaRPr>
          </a:p>
        </p:txBody>
      </p:sp>
      <p:pic>
        <p:nvPicPr>
          <p:cNvPr id="60419" name="Picture 3" descr="C:\My Pictures\cranial nerve X.jpg"/>
          <p:cNvPicPr>
            <a:picLocks noChangeAspect="1" noChangeArrowheads="1"/>
          </p:cNvPicPr>
          <p:nvPr/>
        </p:nvPicPr>
        <p:blipFill>
          <a:blip r:embed="rId2" cstate="print"/>
          <a:srcRect/>
          <a:stretch>
            <a:fillRect/>
          </a:stretch>
        </p:blipFill>
        <p:spPr bwMode="auto">
          <a:xfrm>
            <a:off x="228600" y="594280"/>
            <a:ext cx="4360863" cy="5257800"/>
          </a:xfrm>
          <a:prstGeom prst="rect">
            <a:avLst/>
          </a:prstGeom>
          <a:noFill/>
        </p:spPr>
      </p:pic>
      <p:sp>
        <p:nvSpPr>
          <p:cNvPr id="60420" name="Text Box 4"/>
          <p:cNvSpPr txBox="1">
            <a:spLocks noChangeArrowheads="1"/>
          </p:cNvSpPr>
          <p:nvPr/>
        </p:nvSpPr>
        <p:spPr bwMode="auto">
          <a:xfrm>
            <a:off x="76200" y="5955268"/>
            <a:ext cx="4572000" cy="369332"/>
          </a:xfrm>
          <a:prstGeom prst="rect">
            <a:avLst/>
          </a:prstGeom>
          <a:noFill/>
          <a:ln w="9525">
            <a:noFill/>
            <a:miter lim="800000"/>
            <a:headEnd/>
            <a:tailEnd/>
          </a:ln>
          <a:effectLst/>
        </p:spPr>
        <p:txBody>
          <a:bodyPr>
            <a:spAutoFit/>
          </a:bodyPr>
          <a:lstStyle/>
          <a:p>
            <a:pPr algn="ctr">
              <a:spcBef>
                <a:spcPct val="50000"/>
              </a:spcBef>
            </a:pPr>
            <a:r>
              <a:rPr lang="en-US" sz="1800" i="1" dirty="0"/>
              <a:t>Tenth Edition</a:t>
            </a:r>
            <a:r>
              <a:rPr lang="en-US" sz="1800" dirty="0"/>
              <a:t> Grant’s Atlas of Anatomy </a:t>
            </a:r>
          </a:p>
        </p:txBody>
      </p:sp>
      <p:pic>
        <p:nvPicPr>
          <p:cNvPr id="60421" name="Picture 5" descr="C:\PowerPoints\CHARGE PowerPoints\Feeding tube bath.bmp"/>
          <p:cNvPicPr>
            <a:picLocks noChangeAspect="1" noChangeArrowheads="1"/>
          </p:cNvPicPr>
          <p:nvPr/>
        </p:nvPicPr>
        <p:blipFill>
          <a:blip r:embed="rId3" cstate="print"/>
          <a:srcRect l="17984" t="60394" r="36455"/>
          <a:stretch>
            <a:fillRect/>
          </a:stretch>
        </p:blipFill>
        <p:spPr bwMode="auto">
          <a:xfrm>
            <a:off x="5181600" y="2209800"/>
            <a:ext cx="3317875" cy="3810000"/>
          </a:xfrm>
          <a:prstGeom prst="rect">
            <a:avLst/>
          </a:prstGeom>
          <a:noFill/>
        </p:spPr>
      </p:pic>
    </p:spTree>
    <p:extLst>
      <p:ext uri="{BB962C8B-B14F-4D97-AF65-F5344CB8AC3E}">
        <p14:creationId xmlns:p14="http://schemas.microsoft.com/office/powerpoint/2010/main" val="337455047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1" name="Text Box 3"/>
          <p:cNvSpPr txBox="1">
            <a:spLocks noChangeArrowheads="1"/>
          </p:cNvSpPr>
          <p:nvPr/>
        </p:nvSpPr>
        <p:spPr bwMode="auto">
          <a:xfrm>
            <a:off x="838200" y="381000"/>
            <a:ext cx="7315200" cy="1261884"/>
          </a:xfrm>
          <a:prstGeom prst="rect">
            <a:avLst/>
          </a:prstGeom>
          <a:noFill/>
          <a:ln w="9525">
            <a:noFill/>
            <a:miter lim="800000"/>
            <a:headEnd/>
            <a:tailEnd/>
          </a:ln>
          <a:effectLst/>
        </p:spPr>
        <p:txBody>
          <a:bodyPr wrap="square">
            <a:spAutoFit/>
          </a:bodyPr>
          <a:lstStyle/>
          <a:p>
            <a:pPr algn="ctr">
              <a:spcBef>
                <a:spcPct val="50000"/>
              </a:spcBef>
            </a:pPr>
            <a:r>
              <a:rPr lang="en-US" sz="3800" dirty="0">
                <a:latin typeface="+mj-lt"/>
              </a:rPr>
              <a:t>Summary of Cranial Nerve (CN) Findings in CHARGE syndrome</a:t>
            </a:r>
          </a:p>
        </p:txBody>
      </p:sp>
      <p:sp>
        <p:nvSpPr>
          <p:cNvPr id="89092" name="Text Box 4"/>
          <p:cNvSpPr txBox="1">
            <a:spLocks noChangeArrowheads="1"/>
          </p:cNvSpPr>
          <p:nvPr/>
        </p:nvSpPr>
        <p:spPr bwMode="auto">
          <a:xfrm>
            <a:off x="457200" y="1905000"/>
            <a:ext cx="8229600" cy="3600986"/>
          </a:xfrm>
          <a:prstGeom prst="rect">
            <a:avLst/>
          </a:prstGeom>
          <a:noFill/>
          <a:ln w="9525">
            <a:noFill/>
            <a:miter lim="800000"/>
            <a:headEnd/>
            <a:tailEnd/>
          </a:ln>
          <a:effectLst/>
        </p:spPr>
        <p:txBody>
          <a:bodyPr>
            <a:spAutoFit/>
          </a:bodyPr>
          <a:lstStyle/>
          <a:p>
            <a:pPr marL="457200" indent="-457200">
              <a:spcBef>
                <a:spcPct val="50000"/>
              </a:spcBef>
              <a:buFontTx/>
              <a:buChar char="•"/>
              <a:tabLst>
                <a:tab pos="1485900" algn="l"/>
              </a:tabLst>
            </a:pPr>
            <a:r>
              <a:rPr lang="en-US" sz="2400" dirty="0" smtClean="0"/>
              <a:t>Dysfunction </a:t>
            </a:r>
            <a:r>
              <a:rPr lang="en-US" sz="2400" dirty="0"/>
              <a:t>of cranial nerves is more frequent and multiple.</a:t>
            </a:r>
          </a:p>
          <a:p>
            <a:pPr marL="457200" indent="-457200">
              <a:spcBef>
                <a:spcPct val="50000"/>
              </a:spcBef>
              <a:buFontTx/>
              <a:buChar char="•"/>
              <a:tabLst>
                <a:tab pos="1485900" algn="l"/>
              </a:tabLst>
            </a:pPr>
            <a:r>
              <a:rPr lang="en-US" sz="2400" dirty="0"/>
              <a:t>The extent and involvement of cranial nerves may reflect the clinical spectrum.</a:t>
            </a:r>
          </a:p>
          <a:p>
            <a:pPr marL="457200" indent="-457200">
              <a:spcBef>
                <a:spcPct val="50000"/>
              </a:spcBef>
              <a:buFontTx/>
              <a:buChar char="•"/>
              <a:tabLst>
                <a:tab pos="1485900" algn="l"/>
              </a:tabLst>
            </a:pPr>
            <a:r>
              <a:rPr lang="en-US" sz="2400" dirty="0"/>
              <a:t>CN VII - is more frequently associated with other CN’s </a:t>
            </a:r>
          </a:p>
          <a:p>
            <a:pPr marL="457200" indent="-457200">
              <a:spcBef>
                <a:spcPct val="50000"/>
              </a:spcBef>
              <a:buFontTx/>
              <a:buChar char="•"/>
              <a:tabLst>
                <a:tab pos="1485900" algn="l"/>
              </a:tabLst>
            </a:pPr>
            <a:r>
              <a:rPr lang="en-US" sz="2400" dirty="0"/>
              <a:t>	- is seen in those individuals more severely affected.</a:t>
            </a:r>
          </a:p>
          <a:p>
            <a:pPr marL="457200" indent="-457200">
              <a:spcBef>
                <a:spcPct val="50000"/>
              </a:spcBef>
              <a:buFontTx/>
              <a:buChar char="•"/>
              <a:tabLst>
                <a:tab pos="1485900" algn="l"/>
              </a:tabLst>
            </a:pPr>
            <a:r>
              <a:rPr lang="en-US" sz="2400" dirty="0"/>
              <a:t>CN V – “muscles of mastication” affected in CHARGE.</a:t>
            </a:r>
          </a:p>
          <a:p>
            <a:pPr marL="457200" indent="-457200">
              <a:spcBef>
                <a:spcPct val="50000"/>
              </a:spcBef>
              <a:buFontTx/>
              <a:buChar char="•"/>
              <a:tabLst>
                <a:tab pos="1485900" algn="l"/>
              </a:tabLst>
            </a:pPr>
            <a:r>
              <a:rPr lang="en-US" sz="2400" dirty="0"/>
              <a:t>Structural brain malformations highly associated with CN.</a:t>
            </a:r>
          </a:p>
        </p:txBody>
      </p:sp>
      <p:sp>
        <p:nvSpPr>
          <p:cNvPr id="2" name="TextBox 1"/>
          <p:cNvSpPr txBox="1"/>
          <p:nvPr/>
        </p:nvSpPr>
        <p:spPr>
          <a:xfrm>
            <a:off x="914400" y="5791200"/>
            <a:ext cx="7239000" cy="923330"/>
          </a:xfrm>
          <a:prstGeom prst="rect">
            <a:avLst/>
          </a:prstGeom>
          <a:noFill/>
        </p:spPr>
        <p:txBody>
          <a:bodyPr wrap="square" rtlCol="0">
            <a:spAutoFit/>
          </a:bodyPr>
          <a:lstStyle/>
          <a:p>
            <a:pPr lvl="0"/>
            <a:r>
              <a:rPr lang="en-US" b="1" dirty="0"/>
              <a:t>Kim D. Blake,</a:t>
            </a:r>
            <a:r>
              <a:rPr lang="en-US" dirty="0"/>
              <a:t> Timothy S. Hartshorne, Christopher </a:t>
            </a:r>
            <a:r>
              <a:rPr lang="en-US" dirty="0" err="1"/>
              <a:t>Lawand</a:t>
            </a:r>
            <a:r>
              <a:rPr lang="en-US" dirty="0"/>
              <a:t>, A. Nichole </a:t>
            </a:r>
            <a:r>
              <a:rPr lang="en-US" dirty="0" err="1"/>
              <a:t>Dailor</a:t>
            </a:r>
            <a:r>
              <a:rPr lang="en-US" dirty="0"/>
              <a:t>, and James W. </a:t>
            </a:r>
            <a:r>
              <a:rPr lang="en-US" dirty="0" err="1"/>
              <a:t>Thelin</a:t>
            </a:r>
            <a:r>
              <a:rPr lang="en-US" dirty="0"/>
              <a:t>. Cranial Nerve Manifestations in CHARGE Syndrome. AJMG Part A 2008, 146A pp 585-592</a:t>
            </a:r>
          </a:p>
        </p:txBody>
      </p:sp>
    </p:spTree>
    <p:extLst>
      <p:ext uri="{BB962C8B-B14F-4D97-AF65-F5344CB8AC3E}">
        <p14:creationId xmlns:p14="http://schemas.microsoft.com/office/powerpoint/2010/main" val="16364640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939770" y="2895600"/>
            <a:ext cx="5243744" cy="369332"/>
          </a:xfrm>
          <a:prstGeom prst="rect">
            <a:avLst/>
          </a:prstGeom>
          <a:noFill/>
        </p:spPr>
        <p:txBody>
          <a:bodyPr wrap="square" rtlCol="0">
            <a:spAutoFit/>
          </a:bodyPr>
          <a:lstStyle/>
          <a:p>
            <a:r>
              <a:rPr lang="en-US" dirty="0" smtClean="0">
                <a:hlinkClick r:id="rId2"/>
              </a:rPr>
              <a:t>https://www.youtube.com/watch?v=1h2VW8USCAA</a:t>
            </a:r>
            <a:endParaRPr lang="en-US" dirty="0"/>
          </a:p>
        </p:txBody>
      </p:sp>
    </p:spTree>
    <p:extLst>
      <p:ext uri="{BB962C8B-B14F-4D97-AF65-F5344CB8AC3E}">
        <p14:creationId xmlns:p14="http://schemas.microsoft.com/office/powerpoint/2010/main" val="213737827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4190" y="-76200"/>
            <a:ext cx="8229600" cy="1143000"/>
          </a:xfrm>
        </p:spPr>
        <p:txBody>
          <a:bodyPr/>
          <a:lstStyle/>
          <a:p>
            <a:r>
              <a:rPr lang="en-US" dirty="0" smtClean="0"/>
              <a:t>Research at IWK 2014 - 2016</a:t>
            </a:r>
            <a:endParaRPr lang="en-US" dirty="0"/>
          </a:p>
        </p:txBody>
      </p:sp>
      <p:sp>
        <p:nvSpPr>
          <p:cNvPr id="7" name="Content Placeholder 2"/>
          <p:cNvSpPr txBox="1">
            <a:spLocks/>
          </p:cNvSpPr>
          <p:nvPr/>
        </p:nvSpPr>
        <p:spPr>
          <a:xfrm>
            <a:off x="0" y="1261863"/>
            <a:ext cx="8991600" cy="3124200"/>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800" dirty="0" smtClean="0"/>
              <a:t>Teaming up with Dr. Berman, who has expertise in modeling rare diseases in </a:t>
            </a:r>
            <a:r>
              <a:rPr lang="en-US" sz="2800" dirty="0" err="1" smtClean="0"/>
              <a:t>zebrafish</a:t>
            </a:r>
            <a:r>
              <a:rPr lang="en-US" sz="2800" dirty="0" smtClean="0"/>
              <a:t>, we are exploring three main areas of CHARGE syndrome: </a:t>
            </a:r>
          </a:p>
          <a:p>
            <a:pPr marL="0" indent="0">
              <a:buNone/>
            </a:pPr>
            <a:r>
              <a:rPr lang="en-US" sz="2800" dirty="0" smtClean="0"/>
              <a:t>	1. Gut motility and function </a:t>
            </a:r>
          </a:p>
          <a:p>
            <a:pPr marL="0" indent="0">
              <a:buNone/>
            </a:pPr>
            <a:r>
              <a:rPr lang="en-US" sz="2800" dirty="0" smtClean="0"/>
              <a:t>	2. Heart anomalies and genetics</a:t>
            </a:r>
          </a:p>
          <a:p>
            <a:pPr marL="0" indent="0">
              <a:buNone/>
            </a:pPr>
            <a:r>
              <a:rPr lang="en-US" sz="2800" dirty="0" smtClean="0"/>
              <a:t>	3. Cranial nerve anomalies </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10200" y="2362200"/>
            <a:ext cx="3048000" cy="406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5" name="Group 4"/>
          <p:cNvGrpSpPr/>
          <p:nvPr/>
        </p:nvGrpSpPr>
        <p:grpSpPr>
          <a:xfrm>
            <a:off x="762000" y="4389022"/>
            <a:ext cx="4076700" cy="1649351"/>
            <a:chOff x="1464488" y="1329611"/>
            <a:chExt cx="4076700" cy="1649351"/>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64488" y="1502587"/>
              <a:ext cx="4076700" cy="1476375"/>
            </a:xfrm>
            <a:prstGeom prst="rect">
              <a:avLst/>
            </a:prstGeom>
          </p:spPr>
        </p:pic>
        <p:pic>
          <p:nvPicPr>
            <p:cNvPr id="8" name="Picture 7"/>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905000" y="1329611"/>
              <a:ext cx="1214437" cy="942975"/>
            </a:xfrm>
            <a:prstGeom prst="rect">
              <a:avLst/>
            </a:prstGeom>
          </p:spPr>
        </p:pic>
      </p:grpSp>
      <p:sp>
        <p:nvSpPr>
          <p:cNvPr id="3" name="TextBox 2"/>
          <p:cNvSpPr txBox="1"/>
          <p:nvPr/>
        </p:nvSpPr>
        <p:spPr>
          <a:xfrm>
            <a:off x="1447800" y="5791200"/>
            <a:ext cx="2743200" cy="400110"/>
          </a:xfrm>
          <a:prstGeom prst="rect">
            <a:avLst/>
          </a:prstGeom>
          <a:noFill/>
        </p:spPr>
        <p:txBody>
          <a:bodyPr wrap="square" rtlCol="0">
            <a:spAutoFit/>
          </a:bodyPr>
          <a:lstStyle/>
          <a:p>
            <a:r>
              <a:rPr lang="en-US" sz="2000" dirty="0" smtClean="0"/>
              <a:t>Our 1</a:t>
            </a:r>
            <a:r>
              <a:rPr lang="en-US" sz="2000" baseline="30000" dirty="0" smtClean="0"/>
              <a:t>st</a:t>
            </a:r>
            <a:r>
              <a:rPr lang="en-US" sz="2000" dirty="0" smtClean="0"/>
              <a:t> fish from Texas</a:t>
            </a:r>
            <a:endParaRPr lang="en-US" sz="2000" dirty="0"/>
          </a:p>
        </p:txBody>
      </p:sp>
    </p:spTree>
    <p:extLst>
      <p:ext uri="{BB962C8B-B14F-4D97-AF65-F5344CB8AC3E}">
        <p14:creationId xmlns:p14="http://schemas.microsoft.com/office/powerpoint/2010/main" val="57458809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3999" cy="1143000"/>
          </a:xfrm>
        </p:spPr>
        <p:txBody>
          <a:bodyPr>
            <a:noAutofit/>
          </a:bodyPr>
          <a:lstStyle/>
          <a:p>
            <a:r>
              <a:rPr lang="en-US" sz="3600" dirty="0"/>
              <a:t>Modeling CHARGE </a:t>
            </a:r>
            <a:r>
              <a:rPr lang="en-US" sz="3600" dirty="0" smtClean="0"/>
              <a:t>Syndrome </a:t>
            </a:r>
            <a:r>
              <a:rPr lang="en-US" sz="3600" dirty="0"/>
              <a:t>in </a:t>
            </a:r>
            <a:r>
              <a:rPr lang="en-US" sz="3600" dirty="0" smtClean="0"/>
              <a:t>Zebrafish</a:t>
            </a:r>
            <a:r>
              <a:rPr lang="en-US" sz="3600" dirty="0"/>
              <a:t>: A </a:t>
            </a:r>
            <a:r>
              <a:rPr lang="en-US" sz="3600" dirty="0" smtClean="0"/>
              <a:t>Look </a:t>
            </a:r>
            <a:r>
              <a:rPr lang="en-US" sz="3600" dirty="0"/>
              <a:t>at the </a:t>
            </a:r>
            <a:r>
              <a:rPr lang="en-US" sz="3600" dirty="0" err="1" smtClean="0"/>
              <a:t>Innvervation</a:t>
            </a:r>
            <a:r>
              <a:rPr lang="en-US" sz="3600" dirty="0" smtClean="0"/>
              <a:t> </a:t>
            </a:r>
            <a:r>
              <a:rPr lang="en-US" sz="3600" dirty="0"/>
              <a:t>and </a:t>
            </a:r>
            <a:r>
              <a:rPr lang="en-US" sz="3600" dirty="0" smtClean="0"/>
              <a:t>Function </a:t>
            </a:r>
            <a:r>
              <a:rPr lang="en-US" sz="3600" dirty="0"/>
              <a:t>of the </a:t>
            </a:r>
            <a:r>
              <a:rPr lang="en-US" sz="3600" dirty="0" smtClean="0"/>
              <a:t>Gastrointestinal </a:t>
            </a:r>
            <a:r>
              <a:rPr lang="en-US" sz="3600" dirty="0"/>
              <a:t>S</a:t>
            </a:r>
            <a:r>
              <a:rPr lang="en-US" sz="3600" dirty="0" smtClean="0"/>
              <a:t>ystem</a:t>
            </a:r>
            <a:endParaRPr lang="en-US" sz="3600" dirty="0"/>
          </a:p>
        </p:txBody>
      </p:sp>
      <p:pic>
        <p:nvPicPr>
          <p:cNvPr id="1026" name="abe841ce-7640-4b84-b20a-8022526b94f8" descr="C8E12E79-AC17-4FF4-8E79-1D8F66315DB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45903" y="1640889"/>
            <a:ext cx="3227033" cy="43027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673220" y="5943600"/>
            <a:ext cx="7772400" cy="707886"/>
          </a:xfrm>
          <a:prstGeom prst="rect">
            <a:avLst/>
          </a:prstGeom>
          <a:noFill/>
        </p:spPr>
        <p:txBody>
          <a:bodyPr wrap="square" rtlCol="0">
            <a:spAutoFit/>
          </a:bodyPr>
          <a:lstStyle/>
          <a:p>
            <a:pPr algn="ctr"/>
            <a:r>
              <a:rPr lang="en-US" sz="2000" dirty="0" smtClean="0"/>
              <a:t>Kellie Cloney presenting at the Dalhousie Research in Medicine (RIM) 2015. Award for Outstanding Platform Presentation.</a:t>
            </a:r>
            <a:endParaRPr lang="en-US" sz="2000" dirty="0"/>
          </a:p>
        </p:txBody>
      </p:sp>
    </p:spTree>
    <p:extLst>
      <p:ext uri="{BB962C8B-B14F-4D97-AF65-F5344CB8AC3E}">
        <p14:creationId xmlns:p14="http://schemas.microsoft.com/office/powerpoint/2010/main" val="77681037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t>
            </a:r>
            <a:r>
              <a:rPr lang="en-US" dirty="0" err="1" smtClean="0"/>
              <a:t>Zebrafish</a:t>
            </a:r>
            <a:r>
              <a:rPr lang="en-US" dirty="0" smtClean="0"/>
              <a:t> </a:t>
            </a:r>
            <a:endParaRPr lang="en-US" dirty="0"/>
          </a:p>
        </p:txBody>
      </p:sp>
      <p:sp>
        <p:nvSpPr>
          <p:cNvPr id="3" name="Content Placeholder 2"/>
          <p:cNvSpPr>
            <a:spLocks noGrp="1"/>
          </p:cNvSpPr>
          <p:nvPr>
            <p:ph idx="1"/>
          </p:nvPr>
        </p:nvSpPr>
        <p:spPr>
          <a:xfrm>
            <a:off x="152400" y="1371600"/>
            <a:ext cx="8229600" cy="2797748"/>
          </a:xfrm>
        </p:spPr>
        <p:txBody>
          <a:bodyPr>
            <a:noAutofit/>
          </a:bodyPr>
          <a:lstStyle/>
          <a:p>
            <a:r>
              <a:rPr lang="en-US" sz="2800" dirty="0" err="1" smtClean="0"/>
              <a:t>Zebrafish</a:t>
            </a:r>
            <a:r>
              <a:rPr lang="en-US" sz="2800" dirty="0" smtClean="0"/>
              <a:t> make an excellent model organism to study rare pediatric single gene diseases because: </a:t>
            </a:r>
          </a:p>
          <a:p>
            <a:pPr lvl="1"/>
            <a:r>
              <a:rPr lang="en-US" dirty="0" smtClean="0"/>
              <a:t>Conserved genetics </a:t>
            </a:r>
            <a:endParaRPr lang="en-US" dirty="0"/>
          </a:p>
          <a:p>
            <a:pPr lvl="1"/>
            <a:r>
              <a:rPr lang="en-US" dirty="0" smtClean="0"/>
              <a:t>Ease of genetic manipulation</a:t>
            </a:r>
          </a:p>
          <a:p>
            <a:pPr lvl="1"/>
            <a:r>
              <a:rPr lang="en-US" dirty="0" smtClean="0"/>
              <a:t>Embryonic transparency </a:t>
            </a:r>
          </a:p>
          <a:p>
            <a:pPr lvl="1"/>
            <a:r>
              <a:rPr lang="en-US" dirty="0" smtClean="0"/>
              <a:t>Rapid development </a:t>
            </a:r>
          </a:p>
          <a:p>
            <a:pPr marL="457200" lvl="1" indent="0">
              <a:buNone/>
            </a:pPr>
            <a:endParaRPr lang="en-US" dirty="0" smtClean="0"/>
          </a:p>
        </p:txBody>
      </p:sp>
      <p:pic>
        <p:nvPicPr>
          <p:cNvPr id="4" name="Picture 3"/>
          <p:cNvPicPr>
            <a:picLocks noChangeAspect="1"/>
          </p:cNvPicPr>
          <p:nvPr/>
        </p:nvPicPr>
        <p:blipFill>
          <a:blip r:embed="rId2"/>
          <a:stretch>
            <a:fillRect/>
          </a:stretch>
        </p:blipFill>
        <p:spPr>
          <a:xfrm>
            <a:off x="4114800" y="3922175"/>
            <a:ext cx="4878703" cy="2533173"/>
          </a:xfrm>
          <a:prstGeom prst="rect">
            <a:avLst/>
          </a:prstGeom>
        </p:spPr>
      </p:pic>
    </p:spTree>
    <p:extLst>
      <p:ext uri="{BB962C8B-B14F-4D97-AF65-F5344CB8AC3E}">
        <p14:creationId xmlns:p14="http://schemas.microsoft.com/office/powerpoint/2010/main" val="60759121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Zebrafish</a:t>
            </a:r>
            <a:r>
              <a:rPr lang="en-US" dirty="0" smtClean="0"/>
              <a:t> and CHARGE </a:t>
            </a:r>
            <a:endParaRPr lang="en-US" dirty="0"/>
          </a:p>
        </p:txBody>
      </p:sp>
      <p:sp>
        <p:nvSpPr>
          <p:cNvPr id="3" name="Content Placeholder 2"/>
          <p:cNvSpPr>
            <a:spLocks noGrp="1"/>
          </p:cNvSpPr>
          <p:nvPr>
            <p:ph idx="1"/>
          </p:nvPr>
        </p:nvSpPr>
        <p:spPr>
          <a:xfrm>
            <a:off x="238598" y="1600200"/>
            <a:ext cx="6477000" cy="4525963"/>
          </a:xfrm>
        </p:spPr>
        <p:txBody>
          <a:bodyPr>
            <a:noAutofit/>
          </a:bodyPr>
          <a:lstStyle/>
          <a:p>
            <a:r>
              <a:rPr lang="en-US" sz="2800" dirty="0" smtClean="0"/>
              <a:t>CHD7 gene is conserved in the </a:t>
            </a:r>
            <a:r>
              <a:rPr lang="en-US" sz="2800" dirty="0" err="1" smtClean="0"/>
              <a:t>zebrafish</a:t>
            </a:r>
            <a:endParaRPr lang="en-US" sz="2800" dirty="0" smtClean="0"/>
          </a:p>
          <a:p>
            <a:r>
              <a:rPr lang="en-US" sz="2800" dirty="0" smtClean="0"/>
              <a:t>CHD7 knock down has demonstrated the following physiological effects in the zebrafish:</a:t>
            </a:r>
          </a:p>
          <a:p>
            <a:pPr lvl="1"/>
            <a:r>
              <a:rPr lang="en-US" dirty="0" smtClean="0"/>
              <a:t> </a:t>
            </a:r>
            <a:r>
              <a:rPr lang="en-US" dirty="0" err="1"/>
              <a:t>D</a:t>
            </a:r>
            <a:r>
              <a:rPr lang="en-US" dirty="0" err="1" smtClean="0"/>
              <a:t>ysmorphic</a:t>
            </a:r>
            <a:r>
              <a:rPr lang="en-US" dirty="0" smtClean="0"/>
              <a:t> heart </a:t>
            </a:r>
          </a:p>
          <a:p>
            <a:pPr lvl="1"/>
            <a:r>
              <a:rPr lang="en-US" dirty="0" smtClean="0"/>
              <a:t>Smaller eyes </a:t>
            </a:r>
          </a:p>
          <a:p>
            <a:pPr lvl="1"/>
            <a:r>
              <a:rPr lang="en-US" dirty="0" smtClean="0"/>
              <a:t>Curvature of the body axis</a:t>
            </a:r>
          </a:p>
          <a:p>
            <a:pPr lvl="1"/>
            <a:r>
              <a:rPr lang="en-US" dirty="0" smtClean="0"/>
              <a:t>Disruption in the number, organization, and patterning of the cranial nerves (mainly V, VII, and X) </a:t>
            </a:r>
          </a:p>
          <a:p>
            <a:pPr lvl="1"/>
            <a:endParaRPr lang="en-US" dirty="0"/>
          </a:p>
          <a:p>
            <a:endParaRPr lang="en-US" sz="2800" dirty="0"/>
          </a:p>
        </p:txBody>
      </p:sp>
      <p:pic>
        <p:nvPicPr>
          <p:cNvPr id="4" name="Picture 3"/>
          <p:cNvPicPr>
            <a:picLocks noChangeAspect="1"/>
          </p:cNvPicPr>
          <p:nvPr/>
        </p:nvPicPr>
        <p:blipFill rotWithShape="1">
          <a:blip r:embed="rId3"/>
          <a:srcRect t="6786" r="49696" b="9615"/>
          <a:stretch/>
        </p:blipFill>
        <p:spPr>
          <a:xfrm>
            <a:off x="6715598" y="3352800"/>
            <a:ext cx="2216529" cy="2590800"/>
          </a:xfrm>
          <a:prstGeom prst="rect">
            <a:avLst/>
          </a:prstGeom>
        </p:spPr>
      </p:pic>
    </p:spTree>
    <p:extLst>
      <p:ext uri="{BB962C8B-B14F-4D97-AF65-F5344CB8AC3E}">
        <p14:creationId xmlns:p14="http://schemas.microsoft.com/office/powerpoint/2010/main" val="74990399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04800"/>
            <a:ext cx="8686800" cy="1143000"/>
          </a:xfrm>
        </p:spPr>
        <p:txBody>
          <a:bodyPr>
            <a:noAutofit/>
          </a:bodyPr>
          <a:lstStyle/>
          <a:p>
            <a:r>
              <a:rPr lang="en-US" dirty="0" smtClean="0"/>
              <a:t/>
            </a:r>
            <a:br>
              <a:rPr lang="en-US" dirty="0" smtClean="0"/>
            </a:br>
            <a:r>
              <a:rPr lang="en-US" dirty="0" smtClean="0"/>
              <a:t>Let’s Rate Your </a:t>
            </a:r>
            <a:r>
              <a:rPr lang="en-US" dirty="0" err="1" smtClean="0"/>
              <a:t>CHARGEr’s</a:t>
            </a:r>
            <a:r>
              <a:rPr lang="en-US" dirty="0" smtClean="0"/>
              <a:t> Eating &amp; Swallowing Difficulties Over the Years</a:t>
            </a:r>
            <a:br>
              <a:rPr lang="en-US" dirty="0" smtClean="0"/>
            </a:br>
            <a:endParaRPr lang="en-US" dirty="0"/>
          </a:p>
        </p:txBody>
      </p:sp>
      <p:graphicFrame>
        <p:nvGraphicFramePr>
          <p:cNvPr id="4" name="Table 3"/>
          <p:cNvGraphicFramePr>
            <a:graphicFrameLocks noGrp="1"/>
          </p:cNvGraphicFramePr>
          <p:nvPr/>
        </p:nvGraphicFramePr>
        <p:xfrm>
          <a:off x="762000" y="2151923"/>
          <a:ext cx="7848600" cy="2496277"/>
        </p:xfrm>
        <a:graphic>
          <a:graphicData uri="http://schemas.openxmlformats.org/drawingml/2006/table">
            <a:tbl>
              <a:tblPr firstRow="1" bandRow="1">
                <a:tableStyleId>{5C22544A-7EE6-4342-B048-85BDC9FD1C3A}</a:tableStyleId>
              </a:tblPr>
              <a:tblGrid>
                <a:gridCol w="1219200"/>
                <a:gridCol w="1676400"/>
                <a:gridCol w="1813560"/>
                <a:gridCol w="1569720"/>
                <a:gridCol w="1569720"/>
              </a:tblGrid>
              <a:tr h="323123">
                <a:tc>
                  <a:txBody>
                    <a:bodyPr/>
                    <a:lstStyle/>
                    <a:p>
                      <a:pPr algn="ctr"/>
                      <a:r>
                        <a:rPr lang="en-US" sz="2400" dirty="0" smtClean="0"/>
                        <a:t>0</a:t>
                      </a:r>
                      <a:endParaRPr lang="en-US" sz="2400" dirty="0"/>
                    </a:p>
                  </a:txBody>
                  <a:tcPr/>
                </a:tc>
                <a:tc>
                  <a:txBody>
                    <a:bodyPr/>
                    <a:lstStyle/>
                    <a:p>
                      <a:pPr algn="ctr"/>
                      <a:r>
                        <a:rPr lang="en-US" sz="2400" dirty="0" smtClean="0"/>
                        <a:t>1</a:t>
                      </a:r>
                      <a:endParaRPr lang="en-US" sz="2400" dirty="0"/>
                    </a:p>
                  </a:txBody>
                  <a:tcPr/>
                </a:tc>
                <a:tc>
                  <a:txBody>
                    <a:bodyPr/>
                    <a:lstStyle/>
                    <a:p>
                      <a:pPr algn="ctr"/>
                      <a:r>
                        <a:rPr lang="en-US" sz="2400" dirty="0" smtClean="0"/>
                        <a:t>2</a:t>
                      </a:r>
                      <a:endParaRPr lang="en-US" sz="2400" dirty="0"/>
                    </a:p>
                  </a:txBody>
                  <a:tcPr/>
                </a:tc>
                <a:tc>
                  <a:txBody>
                    <a:bodyPr/>
                    <a:lstStyle/>
                    <a:p>
                      <a:pPr algn="ctr"/>
                      <a:r>
                        <a:rPr lang="en-US" sz="2400" dirty="0" smtClean="0"/>
                        <a:t>3</a:t>
                      </a:r>
                      <a:endParaRPr lang="en-US" sz="2400" dirty="0"/>
                    </a:p>
                  </a:txBody>
                  <a:tcPr/>
                </a:tc>
                <a:tc>
                  <a:txBody>
                    <a:bodyPr/>
                    <a:lstStyle/>
                    <a:p>
                      <a:pPr algn="ctr"/>
                      <a:r>
                        <a:rPr lang="en-US" sz="2400" dirty="0" smtClean="0"/>
                        <a:t>4</a:t>
                      </a:r>
                      <a:endParaRPr lang="en-US" sz="2400" dirty="0"/>
                    </a:p>
                  </a:txBody>
                  <a:tcPr/>
                </a:tc>
              </a:tr>
              <a:tr h="2039077">
                <a:tc>
                  <a:txBody>
                    <a:bodyPr/>
                    <a:lstStyle/>
                    <a:p>
                      <a:r>
                        <a:rPr lang="en-US" sz="2000" dirty="0" smtClean="0"/>
                        <a:t>None</a:t>
                      </a:r>
                      <a:endParaRPr lang="en-US" sz="2000" dirty="0"/>
                    </a:p>
                  </a:txBody>
                  <a:tcPr/>
                </a:tc>
                <a:tc>
                  <a:txBody>
                    <a:bodyPr/>
                    <a:lstStyle/>
                    <a:p>
                      <a:r>
                        <a:rPr lang="en-US" sz="2000" dirty="0" smtClean="0"/>
                        <a:t>A</a:t>
                      </a:r>
                      <a:r>
                        <a:rPr lang="en-US" sz="2000" baseline="0" dirty="0" smtClean="0"/>
                        <a:t> little (reflux, choking, no G or J tubes)</a:t>
                      </a:r>
                      <a:endParaRPr lang="en-US" sz="2000" dirty="0"/>
                    </a:p>
                  </a:txBody>
                  <a:tcPr/>
                </a:tc>
                <a:tc>
                  <a:txBody>
                    <a:bodyPr/>
                    <a:lstStyle/>
                    <a:p>
                      <a:r>
                        <a:rPr lang="en-US" sz="2000" dirty="0" smtClean="0"/>
                        <a:t>G or J Tube, less than 12 months</a:t>
                      </a:r>
                      <a:endParaRPr lang="en-US" sz="2000" dirty="0"/>
                    </a:p>
                  </a:txBody>
                  <a:tcPr/>
                </a:tc>
                <a:tc>
                  <a:txBody>
                    <a:bodyPr/>
                    <a:lstStyle/>
                    <a:p>
                      <a:r>
                        <a:rPr lang="en-US" sz="2000" dirty="0" smtClean="0"/>
                        <a:t>G or J tube feeding more than 12 months</a:t>
                      </a:r>
                      <a:endParaRPr lang="en-US" sz="2000" dirty="0"/>
                    </a:p>
                  </a:txBody>
                  <a:tcPr/>
                </a:tc>
                <a:tc>
                  <a:txBody>
                    <a:bodyPr/>
                    <a:lstStyle/>
                    <a:p>
                      <a:r>
                        <a:rPr lang="en-US" sz="2000" dirty="0" smtClean="0"/>
                        <a:t>Extension difficulties, one of the biggest problems</a:t>
                      </a:r>
                      <a:endParaRPr lang="en-US" sz="2000" dirty="0"/>
                    </a:p>
                  </a:txBody>
                  <a:tcPr/>
                </a:tc>
              </a:tr>
            </a:tbl>
          </a:graphicData>
        </a:graphic>
      </p:graphicFrame>
    </p:spTree>
    <p:extLst>
      <p:ext uri="{BB962C8B-B14F-4D97-AF65-F5344CB8AC3E}">
        <p14:creationId xmlns:p14="http://schemas.microsoft.com/office/powerpoint/2010/main" val="376612679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CF 6 ds red.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0800000">
            <a:off x="4700546" y="1913879"/>
            <a:ext cx="2552739" cy="1912716"/>
          </a:xfrm>
          <a:prstGeom prst="rect">
            <a:avLst/>
          </a:prstGeom>
        </p:spPr>
      </p:pic>
      <p:pic>
        <p:nvPicPr>
          <p:cNvPr id="14" name="Picture 13" descr="CF 6 both_c1+2.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0800000">
            <a:off x="1597654" y="1905002"/>
            <a:ext cx="2517146" cy="1912715"/>
          </a:xfrm>
          <a:prstGeom prst="rect">
            <a:avLst/>
          </a:prstGeom>
        </p:spPr>
      </p:pic>
      <p:sp>
        <p:nvSpPr>
          <p:cNvPr id="18" name="TextBox 17"/>
          <p:cNvSpPr txBox="1"/>
          <p:nvPr/>
        </p:nvSpPr>
        <p:spPr>
          <a:xfrm>
            <a:off x="1631908" y="2134519"/>
            <a:ext cx="400085" cy="369332"/>
          </a:xfrm>
          <a:prstGeom prst="rect">
            <a:avLst/>
          </a:prstGeom>
          <a:noFill/>
        </p:spPr>
        <p:txBody>
          <a:bodyPr wrap="square" rtlCol="0">
            <a:spAutoFit/>
          </a:bodyPr>
          <a:lstStyle/>
          <a:p>
            <a:r>
              <a:rPr lang="en-US" dirty="0" smtClean="0">
                <a:solidFill>
                  <a:schemeClr val="bg1"/>
                </a:solidFill>
              </a:rPr>
              <a:t>A</a:t>
            </a:r>
            <a:endParaRPr lang="en-US" dirty="0">
              <a:solidFill>
                <a:schemeClr val="bg1"/>
              </a:solidFill>
            </a:endParaRPr>
          </a:p>
        </p:txBody>
      </p:sp>
      <p:sp>
        <p:nvSpPr>
          <p:cNvPr id="19" name="TextBox 18"/>
          <p:cNvSpPr txBox="1"/>
          <p:nvPr/>
        </p:nvSpPr>
        <p:spPr>
          <a:xfrm>
            <a:off x="4830709" y="2155213"/>
            <a:ext cx="400085" cy="369332"/>
          </a:xfrm>
          <a:prstGeom prst="rect">
            <a:avLst/>
          </a:prstGeom>
          <a:noFill/>
        </p:spPr>
        <p:txBody>
          <a:bodyPr wrap="square" rtlCol="0">
            <a:spAutoFit/>
          </a:bodyPr>
          <a:lstStyle/>
          <a:p>
            <a:r>
              <a:rPr lang="en-US" dirty="0"/>
              <a:t>B</a:t>
            </a:r>
          </a:p>
        </p:txBody>
      </p:sp>
      <p:pic>
        <p:nvPicPr>
          <p:cNvPr id="26" name="Picture 25" descr="24h CF 4 ds red.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00545" y="4037722"/>
            <a:ext cx="2504857" cy="1876838"/>
          </a:xfrm>
          <a:prstGeom prst="rect">
            <a:avLst/>
          </a:prstGeom>
        </p:spPr>
      </p:pic>
      <p:pic>
        <p:nvPicPr>
          <p:cNvPr id="27" name="Picture 26" descr="24h CF 4 both_c1+2.jp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50153" y="3976714"/>
            <a:ext cx="2557443" cy="1916240"/>
          </a:xfrm>
          <a:prstGeom prst="rect">
            <a:avLst/>
          </a:prstGeom>
        </p:spPr>
      </p:pic>
      <p:sp>
        <p:nvSpPr>
          <p:cNvPr id="28" name="TextBox 27"/>
          <p:cNvSpPr txBox="1"/>
          <p:nvPr/>
        </p:nvSpPr>
        <p:spPr>
          <a:xfrm>
            <a:off x="4881051" y="4686146"/>
            <a:ext cx="400085" cy="369332"/>
          </a:xfrm>
          <a:prstGeom prst="rect">
            <a:avLst/>
          </a:prstGeom>
          <a:noFill/>
        </p:spPr>
        <p:txBody>
          <a:bodyPr wrap="square" rtlCol="0">
            <a:spAutoFit/>
          </a:bodyPr>
          <a:lstStyle/>
          <a:p>
            <a:r>
              <a:rPr lang="en-US" dirty="0"/>
              <a:t>D</a:t>
            </a:r>
          </a:p>
        </p:txBody>
      </p:sp>
      <p:sp>
        <p:nvSpPr>
          <p:cNvPr id="29" name="TextBox 28"/>
          <p:cNvSpPr txBox="1"/>
          <p:nvPr/>
        </p:nvSpPr>
        <p:spPr>
          <a:xfrm>
            <a:off x="1752600" y="4311708"/>
            <a:ext cx="400085" cy="369332"/>
          </a:xfrm>
          <a:prstGeom prst="rect">
            <a:avLst/>
          </a:prstGeom>
          <a:noFill/>
        </p:spPr>
        <p:txBody>
          <a:bodyPr wrap="square" rtlCol="0">
            <a:spAutoFit/>
          </a:bodyPr>
          <a:lstStyle/>
          <a:p>
            <a:r>
              <a:rPr lang="en-US" dirty="0">
                <a:solidFill>
                  <a:schemeClr val="bg1"/>
                </a:solidFill>
              </a:rPr>
              <a:t>C</a:t>
            </a:r>
          </a:p>
        </p:txBody>
      </p:sp>
      <p:sp>
        <p:nvSpPr>
          <p:cNvPr id="11" name="Title 1"/>
          <p:cNvSpPr>
            <a:spLocks noGrp="1"/>
          </p:cNvSpPr>
          <p:nvPr>
            <p:ph type="title"/>
          </p:nvPr>
        </p:nvSpPr>
        <p:spPr>
          <a:xfrm>
            <a:off x="457200" y="304800"/>
            <a:ext cx="8229600" cy="1143000"/>
          </a:xfrm>
        </p:spPr>
        <p:txBody>
          <a:bodyPr>
            <a:noAutofit/>
          </a:bodyPr>
          <a:lstStyle/>
          <a:p>
            <a:r>
              <a:rPr lang="en-US" dirty="0" smtClean="0"/>
              <a:t>Nile Red Motility Study  </a:t>
            </a:r>
            <a:endParaRPr lang="en-US" dirty="0"/>
          </a:p>
        </p:txBody>
      </p:sp>
    </p:spTree>
    <p:extLst>
      <p:ext uri="{BB962C8B-B14F-4D97-AF65-F5344CB8AC3E}">
        <p14:creationId xmlns:p14="http://schemas.microsoft.com/office/powerpoint/2010/main" val="260434726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HARGE 1 both_c1+2.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0800000">
            <a:off x="1374432" y="1551020"/>
            <a:ext cx="3140510" cy="2353120"/>
          </a:xfrm>
          <a:prstGeom prst="rect">
            <a:avLst/>
          </a:prstGeom>
        </p:spPr>
      </p:pic>
      <p:pic>
        <p:nvPicPr>
          <p:cNvPr id="6" name="Picture 5" descr="CHARGE 1 ds red.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0800000">
            <a:off x="4631890" y="1551020"/>
            <a:ext cx="3140510" cy="2353120"/>
          </a:xfrm>
          <a:prstGeom prst="rect">
            <a:avLst/>
          </a:prstGeom>
        </p:spPr>
      </p:pic>
      <p:pic>
        <p:nvPicPr>
          <p:cNvPr id="8" name="Picture 7" descr="CHARGE 4 ds red.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42806" y="4029368"/>
            <a:ext cx="3129594" cy="2344941"/>
          </a:xfrm>
          <a:prstGeom prst="rect">
            <a:avLst/>
          </a:prstGeom>
        </p:spPr>
      </p:pic>
      <p:pic>
        <p:nvPicPr>
          <p:cNvPr id="9" name="Picture 8" descr="CHARGE 4 both_c1+2.jp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374431" y="4029368"/>
            <a:ext cx="3140089" cy="2352804"/>
          </a:xfrm>
          <a:prstGeom prst="rect">
            <a:avLst/>
          </a:prstGeom>
        </p:spPr>
      </p:pic>
      <p:sp>
        <p:nvSpPr>
          <p:cNvPr id="10" name="TextBox 9"/>
          <p:cNvSpPr txBox="1"/>
          <p:nvPr/>
        </p:nvSpPr>
        <p:spPr>
          <a:xfrm>
            <a:off x="3944112" y="1524000"/>
            <a:ext cx="570831" cy="369332"/>
          </a:xfrm>
          <a:prstGeom prst="rect">
            <a:avLst/>
          </a:prstGeom>
          <a:noFill/>
        </p:spPr>
        <p:txBody>
          <a:bodyPr wrap="square" rtlCol="0">
            <a:spAutoFit/>
          </a:bodyPr>
          <a:lstStyle/>
          <a:p>
            <a:pPr algn="r"/>
            <a:r>
              <a:rPr lang="en-US" dirty="0">
                <a:solidFill>
                  <a:schemeClr val="bg1"/>
                </a:solidFill>
              </a:rPr>
              <a:t>A</a:t>
            </a:r>
          </a:p>
        </p:txBody>
      </p:sp>
      <p:sp>
        <p:nvSpPr>
          <p:cNvPr id="11" name="TextBox 10"/>
          <p:cNvSpPr txBox="1"/>
          <p:nvPr/>
        </p:nvSpPr>
        <p:spPr>
          <a:xfrm>
            <a:off x="3917086" y="4034495"/>
            <a:ext cx="570831" cy="369332"/>
          </a:xfrm>
          <a:prstGeom prst="rect">
            <a:avLst/>
          </a:prstGeom>
          <a:noFill/>
        </p:spPr>
        <p:txBody>
          <a:bodyPr wrap="square" rtlCol="0">
            <a:spAutoFit/>
          </a:bodyPr>
          <a:lstStyle/>
          <a:p>
            <a:pPr algn="r"/>
            <a:r>
              <a:rPr lang="en-US" dirty="0" smtClean="0">
                <a:solidFill>
                  <a:schemeClr val="bg1"/>
                </a:solidFill>
              </a:rPr>
              <a:t>C</a:t>
            </a:r>
            <a:endParaRPr lang="en-US" dirty="0">
              <a:solidFill>
                <a:schemeClr val="bg1"/>
              </a:solidFill>
            </a:endParaRPr>
          </a:p>
        </p:txBody>
      </p:sp>
      <p:sp>
        <p:nvSpPr>
          <p:cNvPr id="12" name="TextBox 11"/>
          <p:cNvSpPr txBox="1"/>
          <p:nvPr/>
        </p:nvSpPr>
        <p:spPr>
          <a:xfrm>
            <a:off x="7201569" y="4036697"/>
            <a:ext cx="570831" cy="369332"/>
          </a:xfrm>
          <a:prstGeom prst="rect">
            <a:avLst/>
          </a:prstGeom>
          <a:noFill/>
        </p:spPr>
        <p:txBody>
          <a:bodyPr wrap="square" rtlCol="0">
            <a:spAutoFit/>
          </a:bodyPr>
          <a:lstStyle/>
          <a:p>
            <a:pPr algn="r"/>
            <a:r>
              <a:rPr lang="en-US" dirty="0" smtClean="0">
                <a:solidFill>
                  <a:srgbClr val="FFFFFF"/>
                </a:solidFill>
              </a:rPr>
              <a:t>D</a:t>
            </a:r>
            <a:endParaRPr lang="en-US" dirty="0">
              <a:solidFill>
                <a:srgbClr val="FFFFFF"/>
              </a:solidFill>
            </a:endParaRPr>
          </a:p>
        </p:txBody>
      </p:sp>
      <p:sp>
        <p:nvSpPr>
          <p:cNvPr id="13" name="TextBox 12"/>
          <p:cNvSpPr txBox="1"/>
          <p:nvPr/>
        </p:nvSpPr>
        <p:spPr>
          <a:xfrm>
            <a:off x="7201569" y="1524000"/>
            <a:ext cx="570831" cy="369332"/>
          </a:xfrm>
          <a:prstGeom prst="rect">
            <a:avLst/>
          </a:prstGeom>
          <a:noFill/>
        </p:spPr>
        <p:txBody>
          <a:bodyPr wrap="square" rtlCol="0">
            <a:spAutoFit/>
          </a:bodyPr>
          <a:lstStyle/>
          <a:p>
            <a:pPr algn="r"/>
            <a:r>
              <a:rPr lang="en-US" dirty="0" smtClean="0"/>
              <a:t>B</a:t>
            </a:r>
            <a:endParaRPr lang="en-US" dirty="0"/>
          </a:p>
        </p:txBody>
      </p:sp>
      <p:sp>
        <p:nvSpPr>
          <p:cNvPr id="14" name="Title 1"/>
          <p:cNvSpPr>
            <a:spLocks noGrp="1"/>
          </p:cNvSpPr>
          <p:nvPr>
            <p:ph type="title"/>
          </p:nvPr>
        </p:nvSpPr>
        <p:spPr>
          <a:xfrm>
            <a:off x="0" y="152400"/>
            <a:ext cx="9144000" cy="1143000"/>
          </a:xfrm>
        </p:spPr>
        <p:txBody>
          <a:bodyPr>
            <a:noAutofit/>
          </a:bodyPr>
          <a:lstStyle/>
          <a:p>
            <a:r>
              <a:rPr lang="en-US" dirty="0" smtClean="0"/>
              <a:t>Nile Red Motility Study – </a:t>
            </a:r>
            <a:br>
              <a:rPr lang="en-US" dirty="0" smtClean="0"/>
            </a:br>
            <a:r>
              <a:rPr lang="en-US" dirty="0" smtClean="0"/>
              <a:t>CHD7 </a:t>
            </a:r>
            <a:r>
              <a:rPr lang="en-US" dirty="0" err="1" smtClean="0"/>
              <a:t>Morpholino</a:t>
            </a:r>
            <a:r>
              <a:rPr lang="en-US" dirty="0" smtClean="0"/>
              <a:t> </a:t>
            </a:r>
            <a:endParaRPr lang="en-US" dirty="0"/>
          </a:p>
        </p:txBody>
      </p:sp>
    </p:spTree>
    <p:extLst>
      <p:ext uri="{BB962C8B-B14F-4D97-AF65-F5344CB8AC3E}">
        <p14:creationId xmlns:p14="http://schemas.microsoft.com/office/powerpoint/2010/main" val="256313026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dirty="0" smtClean="0"/>
              <a:t>Immunohistochemistry </a:t>
            </a:r>
            <a:endParaRPr lang="en-US" dirty="0"/>
          </a:p>
        </p:txBody>
      </p:sp>
      <p:pic>
        <p:nvPicPr>
          <p:cNvPr id="4" name="Content Placeholder 3" descr="Slide1.jpg"/>
          <p:cNvPicPr>
            <a:picLocks noGrp="1" noChangeAspect="1"/>
          </p:cNvPicPr>
          <p:nvPr>
            <p:ph idx="1"/>
          </p:nvPr>
        </p:nvPicPr>
        <p:blipFill>
          <a:blip r:embed="rId2">
            <a:extLst>
              <a:ext uri="{28A0092B-C50C-407E-A947-70E740481C1C}">
                <a14:useLocalDpi xmlns:a14="http://schemas.microsoft.com/office/drawing/2010/main" val="0"/>
              </a:ext>
            </a:extLst>
          </a:blip>
          <a:srcRect t="21577" b="21577"/>
          <a:stretch>
            <a:fillRect/>
          </a:stretch>
        </p:blipFill>
        <p:spPr>
          <a:xfrm>
            <a:off x="1524000" y="3733800"/>
            <a:ext cx="6019800" cy="2566626"/>
          </a:xfrm>
        </p:spPr>
      </p:pic>
      <p:sp>
        <p:nvSpPr>
          <p:cNvPr id="3" name="TextBox 2"/>
          <p:cNvSpPr txBox="1"/>
          <p:nvPr/>
        </p:nvSpPr>
        <p:spPr>
          <a:xfrm>
            <a:off x="914400" y="1219200"/>
            <a:ext cx="7467600" cy="2677656"/>
          </a:xfrm>
          <a:prstGeom prst="rect">
            <a:avLst/>
          </a:prstGeom>
          <a:noFill/>
        </p:spPr>
        <p:txBody>
          <a:bodyPr wrap="square" rtlCol="0">
            <a:spAutoFit/>
          </a:bodyPr>
          <a:lstStyle/>
          <a:p>
            <a:pPr marL="457200" indent="-457200">
              <a:buFont typeface="Arial" panose="020B0604020202020204" pitchFamily="34" charset="0"/>
              <a:buChar char="•"/>
            </a:pPr>
            <a:r>
              <a:rPr lang="en-US" sz="2800" dirty="0"/>
              <a:t>Early results demonstrate changes in the enteric innervation of the gastrointestinal track. </a:t>
            </a:r>
            <a:endParaRPr lang="en-US" sz="2800" dirty="0" smtClean="0"/>
          </a:p>
          <a:p>
            <a:pPr marL="457200" indent="-457200">
              <a:buFont typeface="Arial" panose="020B0604020202020204" pitchFamily="34" charset="0"/>
              <a:buChar char="•"/>
            </a:pPr>
            <a:r>
              <a:rPr lang="en-US" sz="2800" dirty="0" smtClean="0"/>
              <a:t>Changes </a:t>
            </a:r>
            <a:r>
              <a:rPr lang="en-US" sz="2800" dirty="0"/>
              <a:t>in the ENS could lead to altered gut motility </a:t>
            </a:r>
          </a:p>
          <a:p>
            <a:endParaRPr lang="en-US" sz="2800" dirty="0"/>
          </a:p>
        </p:txBody>
      </p:sp>
    </p:spTree>
    <p:extLst>
      <p:ext uri="{BB962C8B-B14F-4D97-AF65-F5344CB8AC3E}">
        <p14:creationId xmlns:p14="http://schemas.microsoft.com/office/powerpoint/2010/main" val="1388811907"/>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5900" y="457200"/>
            <a:ext cx="6172200" cy="1143000"/>
          </a:xfrm>
        </p:spPr>
        <p:txBody>
          <a:bodyPr>
            <a:normAutofit fontScale="90000"/>
          </a:bodyPr>
          <a:lstStyle/>
          <a:p>
            <a:r>
              <a:rPr lang="en-US" dirty="0" smtClean="0"/>
              <a:t>Changes in motility seen with fluorescent microbeads  </a:t>
            </a:r>
            <a:endParaRPr lang="en-US" dirty="0"/>
          </a:p>
        </p:txBody>
      </p:sp>
      <p:sp>
        <p:nvSpPr>
          <p:cNvPr id="4" name="TextBox 3"/>
          <p:cNvSpPr txBox="1"/>
          <p:nvPr/>
        </p:nvSpPr>
        <p:spPr>
          <a:xfrm rot="16200000">
            <a:off x="618739" y="3244652"/>
            <a:ext cx="1514475" cy="369332"/>
          </a:xfrm>
          <a:prstGeom prst="rect">
            <a:avLst/>
          </a:prstGeom>
          <a:noFill/>
          <a:ln w="25400">
            <a:solidFill>
              <a:schemeClr val="tx1"/>
            </a:solidFill>
          </a:ln>
        </p:spPr>
        <p:txBody>
          <a:bodyPr wrap="square" rtlCol="0">
            <a:spAutoFit/>
          </a:bodyPr>
          <a:lstStyle/>
          <a:p>
            <a:pPr algn="ctr"/>
            <a:r>
              <a:rPr lang="en-US" dirty="0"/>
              <a:t>Normal Fish </a:t>
            </a:r>
          </a:p>
        </p:txBody>
      </p:sp>
      <p:sp>
        <p:nvSpPr>
          <p:cNvPr id="5" name="TextBox 4"/>
          <p:cNvSpPr txBox="1"/>
          <p:nvPr/>
        </p:nvSpPr>
        <p:spPr>
          <a:xfrm rot="16200000">
            <a:off x="566489" y="4897875"/>
            <a:ext cx="1620520" cy="369332"/>
          </a:xfrm>
          <a:prstGeom prst="rect">
            <a:avLst/>
          </a:prstGeom>
          <a:noFill/>
          <a:ln w="25400">
            <a:solidFill>
              <a:schemeClr val="tx1"/>
            </a:solidFill>
          </a:ln>
        </p:spPr>
        <p:txBody>
          <a:bodyPr wrap="square" rtlCol="0">
            <a:spAutoFit/>
          </a:bodyPr>
          <a:lstStyle/>
          <a:p>
            <a:pPr algn="ctr"/>
            <a:r>
              <a:rPr lang="en-US" dirty="0"/>
              <a:t>CHARGE fish</a:t>
            </a:r>
          </a:p>
        </p:txBody>
      </p:sp>
      <p:sp>
        <p:nvSpPr>
          <p:cNvPr id="6" name="TextBox 5"/>
          <p:cNvSpPr txBox="1"/>
          <p:nvPr/>
        </p:nvSpPr>
        <p:spPr>
          <a:xfrm>
            <a:off x="1586403" y="2076381"/>
            <a:ext cx="1505265" cy="646331"/>
          </a:xfrm>
          <a:prstGeom prst="rect">
            <a:avLst/>
          </a:prstGeom>
          <a:noFill/>
          <a:ln w="25400">
            <a:solidFill>
              <a:schemeClr val="tx1"/>
            </a:solidFill>
          </a:ln>
        </p:spPr>
        <p:txBody>
          <a:bodyPr wrap="square" rtlCol="0" anchor="ctr">
            <a:spAutoFit/>
          </a:bodyPr>
          <a:lstStyle/>
          <a:p>
            <a:pPr algn="ctr"/>
            <a:r>
              <a:rPr lang="en-US" dirty="0" err="1"/>
              <a:t>Brightfield</a:t>
            </a:r>
            <a:r>
              <a:rPr lang="en-US" dirty="0"/>
              <a:t> View </a:t>
            </a:r>
          </a:p>
        </p:txBody>
      </p:sp>
      <p:sp>
        <p:nvSpPr>
          <p:cNvPr id="7" name="TextBox 6"/>
          <p:cNvSpPr txBox="1"/>
          <p:nvPr/>
        </p:nvSpPr>
        <p:spPr>
          <a:xfrm>
            <a:off x="3171825" y="2226548"/>
            <a:ext cx="1504950" cy="369332"/>
          </a:xfrm>
          <a:prstGeom prst="rect">
            <a:avLst/>
          </a:prstGeom>
          <a:noFill/>
          <a:ln w="25400">
            <a:solidFill>
              <a:schemeClr val="tx1"/>
            </a:solidFill>
          </a:ln>
        </p:spPr>
        <p:txBody>
          <a:bodyPr wrap="square" rtlCol="0">
            <a:spAutoFit/>
          </a:bodyPr>
          <a:lstStyle/>
          <a:p>
            <a:pPr algn="ctr"/>
            <a:r>
              <a:rPr lang="en-US" dirty="0"/>
              <a:t> 0hr </a:t>
            </a:r>
          </a:p>
        </p:txBody>
      </p:sp>
      <p:sp>
        <p:nvSpPr>
          <p:cNvPr id="8" name="TextBox 7"/>
          <p:cNvSpPr txBox="1"/>
          <p:nvPr/>
        </p:nvSpPr>
        <p:spPr>
          <a:xfrm>
            <a:off x="4762488" y="2226548"/>
            <a:ext cx="1466862" cy="369332"/>
          </a:xfrm>
          <a:prstGeom prst="rect">
            <a:avLst/>
          </a:prstGeom>
          <a:noFill/>
          <a:ln w="25400">
            <a:solidFill>
              <a:schemeClr val="tx1"/>
            </a:solidFill>
          </a:ln>
        </p:spPr>
        <p:txBody>
          <a:bodyPr wrap="square" rtlCol="0">
            <a:spAutoFit/>
          </a:bodyPr>
          <a:lstStyle/>
          <a:p>
            <a:pPr algn="ctr"/>
            <a:r>
              <a:rPr lang="en-US" dirty="0"/>
              <a:t> 6hr</a:t>
            </a:r>
          </a:p>
        </p:txBody>
      </p:sp>
      <p:sp>
        <p:nvSpPr>
          <p:cNvPr id="9" name="TextBox 8"/>
          <p:cNvSpPr txBox="1"/>
          <p:nvPr/>
        </p:nvSpPr>
        <p:spPr>
          <a:xfrm>
            <a:off x="6315075" y="2214880"/>
            <a:ext cx="1477557" cy="369332"/>
          </a:xfrm>
          <a:prstGeom prst="rect">
            <a:avLst/>
          </a:prstGeom>
          <a:noFill/>
          <a:ln w="25400">
            <a:solidFill>
              <a:schemeClr val="tx1"/>
            </a:solidFill>
          </a:ln>
        </p:spPr>
        <p:txBody>
          <a:bodyPr wrap="square" rtlCol="0">
            <a:spAutoFit/>
          </a:bodyPr>
          <a:lstStyle/>
          <a:p>
            <a:pPr algn="ctr"/>
            <a:r>
              <a:rPr lang="en-US" dirty="0"/>
              <a:t> 24hr</a:t>
            </a:r>
          </a:p>
        </p:txBody>
      </p:sp>
      <p:pic>
        <p:nvPicPr>
          <p:cNvPr id="11" name="Picture 10" descr="CHD7 fish 5 double_c1+2.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flipV="1">
            <a:off x="1602105" y="4303067"/>
            <a:ext cx="1489563" cy="1488132"/>
          </a:xfrm>
          <a:prstGeom prst="rect">
            <a:avLst/>
          </a:prstGeom>
        </p:spPr>
      </p:pic>
      <p:pic>
        <p:nvPicPr>
          <p:cNvPr id="12" name="Picture 11" descr="STD 24 hours fish 3 fluoro.jpg"/>
          <p:cNvPicPr>
            <a:picLocks noChangeAspect="1"/>
          </p:cNvPicPr>
          <p:nvPr/>
        </p:nvPicPr>
        <p:blipFill>
          <a:blip r:embed="rId3" cstate="print"/>
          <a:stretch>
            <a:fillRect/>
          </a:stretch>
        </p:blipFill>
        <p:spPr>
          <a:xfrm flipH="1">
            <a:off x="6299112" y="2672080"/>
            <a:ext cx="1493520" cy="1493520"/>
          </a:xfrm>
          <a:prstGeom prst="rect">
            <a:avLst/>
          </a:prstGeom>
        </p:spPr>
      </p:pic>
      <p:pic>
        <p:nvPicPr>
          <p:cNvPr id="13" name="Picture 12" descr="STD fish 3 fluoro.jpg"/>
          <p:cNvPicPr>
            <a:picLocks noChangeAspect="1"/>
          </p:cNvPicPr>
          <p:nvPr/>
        </p:nvPicPr>
        <p:blipFill>
          <a:blip r:embed="rId4" cstate="print"/>
          <a:stretch>
            <a:fillRect/>
          </a:stretch>
        </p:blipFill>
        <p:spPr>
          <a:xfrm flipH="1">
            <a:off x="3162300" y="2672081"/>
            <a:ext cx="1514475" cy="1514475"/>
          </a:xfrm>
          <a:prstGeom prst="rect">
            <a:avLst/>
          </a:prstGeom>
        </p:spPr>
      </p:pic>
      <p:pic>
        <p:nvPicPr>
          <p:cNvPr id="14" name="Picture 13" descr="STD 6 hours fish 3 fluoro.jpg"/>
          <p:cNvPicPr>
            <a:picLocks noChangeAspect="1"/>
          </p:cNvPicPr>
          <p:nvPr/>
        </p:nvPicPr>
        <p:blipFill>
          <a:blip r:embed="rId5" cstate="print"/>
          <a:stretch>
            <a:fillRect/>
          </a:stretch>
        </p:blipFill>
        <p:spPr>
          <a:xfrm flipH="1">
            <a:off x="4739724" y="2672080"/>
            <a:ext cx="1493520" cy="1493520"/>
          </a:xfrm>
          <a:prstGeom prst="rect">
            <a:avLst/>
          </a:prstGeom>
        </p:spPr>
      </p:pic>
      <p:pic>
        <p:nvPicPr>
          <p:cNvPr id="15" name="Picture 14" descr="CHD7 fish 5 fluoro.jpg"/>
          <p:cNvPicPr>
            <a:picLocks noChangeAspect="1"/>
          </p:cNvPicPr>
          <p:nvPr/>
        </p:nvPicPr>
        <p:blipFill>
          <a:blip r:embed="rId6" cstate="print"/>
          <a:stretch>
            <a:fillRect/>
          </a:stretch>
        </p:blipFill>
        <p:spPr>
          <a:xfrm flipH="1">
            <a:off x="3171825" y="4279902"/>
            <a:ext cx="1504950" cy="1540079"/>
          </a:xfrm>
          <a:prstGeom prst="rect">
            <a:avLst/>
          </a:prstGeom>
        </p:spPr>
      </p:pic>
      <p:pic>
        <p:nvPicPr>
          <p:cNvPr id="16" name="Picture 15" descr="CHD7 6 hours fish 5 fluoro.jpg"/>
          <p:cNvPicPr>
            <a:picLocks noChangeAspect="1"/>
          </p:cNvPicPr>
          <p:nvPr/>
        </p:nvPicPr>
        <p:blipFill>
          <a:blip r:embed="rId7" cstate="print"/>
          <a:stretch>
            <a:fillRect/>
          </a:stretch>
        </p:blipFill>
        <p:spPr>
          <a:xfrm flipH="1">
            <a:off x="4758807" y="4284981"/>
            <a:ext cx="1470543" cy="1518168"/>
          </a:xfrm>
          <a:prstGeom prst="rect">
            <a:avLst/>
          </a:prstGeom>
        </p:spPr>
      </p:pic>
      <p:pic>
        <p:nvPicPr>
          <p:cNvPr id="17" name="Picture 16" descr="CHD7 24 hours fish 5 fluoro.jpg"/>
          <p:cNvPicPr>
            <a:picLocks noChangeAspect="1"/>
          </p:cNvPicPr>
          <p:nvPr/>
        </p:nvPicPr>
        <p:blipFill>
          <a:blip r:embed="rId8" cstate="print"/>
          <a:stretch>
            <a:fillRect/>
          </a:stretch>
        </p:blipFill>
        <p:spPr>
          <a:xfrm flipH="1">
            <a:off x="6324600" y="4284981"/>
            <a:ext cx="1466850" cy="1518920"/>
          </a:xfrm>
          <a:prstGeom prst="rect">
            <a:avLst/>
          </a:prstGeom>
        </p:spPr>
      </p:pic>
      <p:grpSp>
        <p:nvGrpSpPr>
          <p:cNvPr id="21" name="Group 20"/>
          <p:cNvGrpSpPr>
            <a:grpSpLocks noChangeAspect="1"/>
          </p:cNvGrpSpPr>
          <p:nvPr/>
        </p:nvGrpSpPr>
        <p:grpSpPr>
          <a:xfrm>
            <a:off x="1585416" y="2682240"/>
            <a:ext cx="1510210" cy="1508760"/>
            <a:chOff x="17467688" y="24153027"/>
            <a:chExt cx="1774474" cy="1329578"/>
          </a:xfrm>
        </p:grpSpPr>
        <p:pic>
          <p:nvPicPr>
            <p:cNvPr id="22" name="Picture 21" descr="STD fish 3 double_c1+2.jpg"/>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flipV="1">
              <a:off x="17467688" y="24153027"/>
              <a:ext cx="1774474" cy="1329578"/>
            </a:xfrm>
            <a:prstGeom prst="rect">
              <a:avLst/>
            </a:prstGeom>
          </p:spPr>
        </p:pic>
        <p:cxnSp>
          <p:nvCxnSpPr>
            <p:cNvPr id="23" name="Straight Connector 22"/>
            <p:cNvCxnSpPr/>
            <p:nvPr/>
          </p:nvCxnSpPr>
          <p:spPr>
            <a:xfrm flipH="1">
              <a:off x="19044469" y="24540205"/>
              <a:ext cx="4456" cy="424615"/>
            </a:xfrm>
            <a:prstGeom prst="line">
              <a:avLst/>
            </a:prstGeom>
            <a:ln>
              <a:solidFill>
                <a:srgbClr val="FFFF00"/>
              </a:solidFill>
            </a:ln>
          </p:spPr>
          <p:style>
            <a:lnRef idx="1">
              <a:schemeClr val="dk1"/>
            </a:lnRef>
            <a:fillRef idx="0">
              <a:schemeClr val="dk1"/>
            </a:fillRef>
            <a:effectRef idx="0">
              <a:schemeClr val="dk1"/>
            </a:effectRef>
            <a:fontRef idx="minor">
              <a:schemeClr val="tx1"/>
            </a:fontRef>
          </p:style>
        </p:cxnSp>
        <p:cxnSp>
          <p:nvCxnSpPr>
            <p:cNvPr id="24" name="Straight Connector 23"/>
            <p:cNvCxnSpPr/>
            <p:nvPr/>
          </p:nvCxnSpPr>
          <p:spPr>
            <a:xfrm flipH="1">
              <a:off x="18289531" y="24535566"/>
              <a:ext cx="4456" cy="424615"/>
            </a:xfrm>
            <a:prstGeom prst="line">
              <a:avLst/>
            </a:prstGeom>
            <a:ln>
              <a:solidFill>
                <a:srgbClr val="FFFF00"/>
              </a:solidFill>
            </a:ln>
          </p:spPr>
          <p:style>
            <a:lnRef idx="1">
              <a:schemeClr val="dk1"/>
            </a:lnRef>
            <a:fillRef idx="0">
              <a:schemeClr val="dk1"/>
            </a:fillRef>
            <a:effectRef idx="0">
              <a:schemeClr val="dk1"/>
            </a:effectRef>
            <a:fontRef idx="minor">
              <a:schemeClr val="tx1"/>
            </a:fontRef>
          </p:style>
        </p:cxnSp>
        <p:cxnSp>
          <p:nvCxnSpPr>
            <p:cNvPr id="25" name="Straight Connector 24"/>
            <p:cNvCxnSpPr/>
            <p:nvPr/>
          </p:nvCxnSpPr>
          <p:spPr>
            <a:xfrm flipH="1">
              <a:off x="18043609" y="24535566"/>
              <a:ext cx="4456" cy="424615"/>
            </a:xfrm>
            <a:prstGeom prst="line">
              <a:avLst/>
            </a:prstGeom>
            <a:ln>
              <a:solidFill>
                <a:srgbClr val="FFFF00"/>
              </a:solidFill>
            </a:ln>
          </p:spPr>
          <p:style>
            <a:lnRef idx="1">
              <a:schemeClr val="dk1"/>
            </a:lnRef>
            <a:fillRef idx="0">
              <a:schemeClr val="dk1"/>
            </a:fillRef>
            <a:effectRef idx="0">
              <a:schemeClr val="dk1"/>
            </a:effectRef>
            <a:fontRef idx="minor">
              <a:schemeClr val="tx1"/>
            </a:fontRef>
          </p:style>
        </p:cxnSp>
        <p:cxnSp>
          <p:nvCxnSpPr>
            <p:cNvPr id="26" name="Straight Connector 25"/>
            <p:cNvCxnSpPr/>
            <p:nvPr/>
          </p:nvCxnSpPr>
          <p:spPr>
            <a:xfrm flipH="1">
              <a:off x="17761916" y="24611747"/>
              <a:ext cx="4456" cy="424615"/>
            </a:xfrm>
            <a:prstGeom prst="line">
              <a:avLst/>
            </a:prstGeom>
            <a:ln>
              <a:solidFill>
                <a:srgbClr val="FFFF00"/>
              </a:solidFill>
            </a:ln>
          </p:spPr>
          <p:style>
            <a:lnRef idx="1">
              <a:schemeClr val="dk1"/>
            </a:lnRef>
            <a:fillRef idx="0">
              <a:schemeClr val="dk1"/>
            </a:fillRef>
            <a:effectRef idx="0">
              <a:schemeClr val="dk1"/>
            </a:effectRef>
            <a:fontRef idx="minor">
              <a:schemeClr val="tx1"/>
            </a:fontRef>
          </p:style>
        </p:cxnSp>
        <p:cxnSp>
          <p:nvCxnSpPr>
            <p:cNvPr id="27" name="Straight Connector 26"/>
            <p:cNvCxnSpPr/>
            <p:nvPr/>
          </p:nvCxnSpPr>
          <p:spPr>
            <a:xfrm flipH="1">
              <a:off x="17657612" y="24613263"/>
              <a:ext cx="4456" cy="424615"/>
            </a:xfrm>
            <a:prstGeom prst="line">
              <a:avLst/>
            </a:prstGeom>
            <a:ln>
              <a:solidFill>
                <a:srgbClr val="FFFF00"/>
              </a:solidFill>
            </a:ln>
          </p:spPr>
          <p:style>
            <a:lnRef idx="1">
              <a:schemeClr val="dk1"/>
            </a:lnRef>
            <a:fillRef idx="0">
              <a:schemeClr val="dk1"/>
            </a:fillRef>
            <a:effectRef idx="0">
              <a:schemeClr val="dk1"/>
            </a:effectRef>
            <a:fontRef idx="minor">
              <a:schemeClr val="tx1"/>
            </a:fontRef>
          </p:style>
        </p:cxnSp>
      </p:grpSp>
      <p:cxnSp>
        <p:nvCxnSpPr>
          <p:cNvPr id="28" name="Straight Connector 27"/>
          <p:cNvCxnSpPr/>
          <p:nvPr/>
        </p:nvCxnSpPr>
        <p:spPr>
          <a:xfrm>
            <a:off x="2743201" y="4038600"/>
            <a:ext cx="16336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9278032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How will our Research Affect Individuals with CHARGE Syndrome</a:t>
            </a:r>
            <a:endParaRPr lang="en-US" dirty="0"/>
          </a:p>
        </p:txBody>
      </p:sp>
      <p:sp>
        <p:nvSpPr>
          <p:cNvPr id="3" name="TextBox 2"/>
          <p:cNvSpPr txBox="1"/>
          <p:nvPr/>
        </p:nvSpPr>
        <p:spPr>
          <a:xfrm>
            <a:off x="533400" y="1981200"/>
            <a:ext cx="8077200" cy="2677656"/>
          </a:xfrm>
          <a:prstGeom prst="rect">
            <a:avLst/>
          </a:prstGeom>
          <a:noFill/>
        </p:spPr>
        <p:txBody>
          <a:bodyPr wrap="square" rtlCol="0">
            <a:spAutoFit/>
          </a:bodyPr>
          <a:lstStyle/>
          <a:p>
            <a:pPr marL="285750" indent="-285750">
              <a:buFont typeface="Arial" panose="020B0604020202020204" pitchFamily="34" charset="0"/>
              <a:buChar char="•"/>
            </a:pPr>
            <a:r>
              <a:rPr lang="en-US" sz="2800" dirty="0" smtClean="0"/>
              <a:t>More emphasis on the gastrointestinal system (gastroenterologist feeding team)</a:t>
            </a:r>
          </a:p>
          <a:p>
            <a:pPr marL="285750" indent="-285750">
              <a:buFont typeface="Arial" panose="020B0604020202020204" pitchFamily="34" charset="0"/>
              <a:buChar char="•"/>
            </a:pPr>
            <a:r>
              <a:rPr lang="en-US" sz="2800" dirty="0" smtClean="0"/>
              <a:t>Therapists with an understanding of the over-stuffing and pocketing phenomenon</a:t>
            </a:r>
          </a:p>
          <a:p>
            <a:pPr marL="285750" indent="-285750">
              <a:buFont typeface="Arial" panose="020B0604020202020204" pitchFamily="34" charset="0"/>
              <a:buChar char="•"/>
            </a:pPr>
            <a:r>
              <a:rPr lang="en-US" sz="2800" dirty="0" smtClean="0"/>
              <a:t>Drug treatment </a:t>
            </a:r>
            <a:r>
              <a:rPr lang="en-US" sz="2800" dirty="0"/>
              <a:t>to enhance motility of the gut</a:t>
            </a:r>
          </a:p>
          <a:p>
            <a:pPr marL="285750" indent="-285750">
              <a:buFont typeface="Arial" panose="020B0604020202020204" pitchFamily="34" charset="0"/>
              <a:buChar char="•"/>
            </a:pPr>
            <a:endParaRPr lang="en-US" sz="2800" dirty="0" smtClean="0"/>
          </a:p>
        </p:txBody>
      </p:sp>
    </p:spTree>
    <p:extLst>
      <p:ext uri="{BB962C8B-B14F-4D97-AF65-F5344CB8AC3E}">
        <p14:creationId xmlns:p14="http://schemas.microsoft.com/office/powerpoint/2010/main" val="3440139979"/>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ChangeArrowheads="1"/>
          </p:cNvSpPr>
          <p:nvPr/>
        </p:nvSpPr>
        <p:spPr bwMode="auto">
          <a:xfrm>
            <a:off x="4800600" y="6013294"/>
            <a:ext cx="3695847" cy="523220"/>
          </a:xfrm>
          <a:prstGeom prst="rect">
            <a:avLst/>
          </a:prstGeom>
          <a:noFill/>
          <a:ln w="9525">
            <a:noFill/>
            <a:miter lim="800000"/>
            <a:headEnd/>
            <a:tailEnd/>
          </a:ln>
          <a:effectLst/>
        </p:spPr>
        <p:txBody>
          <a:bodyPr wrap="square">
            <a:spAutoFit/>
          </a:bodyPr>
          <a:lstStyle/>
          <a:p>
            <a:pPr algn="ctr"/>
            <a:r>
              <a:rPr lang="en-US" sz="2800" dirty="0">
                <a:latin typeface="+mj-lt"/>
              </a:rPr>
              <a:t>Cranial Nerve </a:t>
            </a:r>
            <a:r>
              <a:rPr lang="en-US" sz="2800" dirty="0" smtClean="0">
                <a:latin typeface="+mj-lt"/>
              </a:rPr>
              <a:t>X </a:t>
            </a:r>
            <a:r>
              <a:rPr lang="en-US" sz="2800" dirty="0" err="1" smtClean="0">
                <a:latin typeface="+mj-lt"/>
              </a:rPr>
              <a:t>Vagus</a:t>
            </a:r>
            <a:endParaRPr lang="en-US" sz="2800" dirty="0">
              <a:latin typeface="+mj-lt"/>
            </a:endParaRPr>
          </a:p>
        </p:txBody>
      </p:sp>
      <p:pic>
        <p:nvPicPr>
          <p:cNvPr id="60419" name="Picture 3" descr="C:\My Pictures\cranial nerve X.jpg"/>
          <p:cNvPicPr>
            <a:picLocks noChangeAspect="1" noChangeArrowheads="1"/>
          </p:cNvPicPr>
          <p:nvPr/>
        </p:nvPicPr>
        <p:blipFill>
          <a:blip r:embed="rId2" cstate="print"/>
          <a:srcRect/>
          <a:stretch>
            <a:fillRect/>
          </a:stretch>
        </p:blipFill>
        <p:spPr bwMode="auto">
          <a:xfrm>
            <a:off x="255860" y="1312111"/>
            <a:ext cx="4092831" cy="4934640"/>
          </a:xfrm>
          <a:prstGeom prst="rect">
            <a:avLst/>
          </a:prstGeom>
          <a:noFill/>
        </p:spPr>
      </p:pic>
      <p:sp>
        <p:nvSpPr>
          <p:cNvPr id="60420" name="Text Box 4"/>
          <p:cNvSpPr txBox="1">
            <a:spLocks noChangeArrowheads="1"/>
          </p:cNvSpPr>
          <p:nvPr/>
        </p:nvSpPr>
        <p:spPr bwMode="auto">
          <a:xfrm>
            <a:off x="16276" y="6260068"/>
            <a:ext cx="4572000" cy="369332"/>
          </a:xfrm>
          <a:prstGeom prst="rect">
            <a:avLst/>
          </a:prstGeom>
          <a:noFill/>
          <a:ln w="9525">
            <a:noFill/>
            <a:miter lim="800000"/>
            <a:headEnd/>
            <a:tailEnd/>
          </a:ln>
          <a:effectLst/>
        </p:spPr>
        <p:txBody>
          <a:bodyPr>
            <a:spAutoFit/>
          </a:bodyPr>
          <a:lstStyle/>
          <a:p>
            <a:pPr algn="ctr">
              <a:spcBef>
                <a:spcPct val="50000"/>
              </a:spcBef>
            </a:pPr>
            <a:r>
              <a:rPr lang="en-US" sz="1800" i="1" dirty="0"/>
              <a:t>Tenth Edition</a:t>
            </a:r>
            <a:r>
              <a:rPr lang="en-US" sz="1800" dirty="0"/>
              <a:t> Grant’s Atlas of Anatomy </a:t>
            </a:r>
          </a:p>
        </p:txBody>
      </p:sp>
      <p:pic>
        <p:nvPicPr>
          <p:cNvPr id="60421" name="Picture 5" descr="C:\PowerPoints\CHARGE PowerPoints\Feeding tube bath.bmp"/>
          <p:cNvPicPr>
            <a:picLocks noChangeAspect="1" noChangeArrowheads="1"/>
          </p:cNvPicPr>
          <p:nvPr/>
        </p:nvPicPr>
        <p:blipFill>
          <a:blip r:embed="rId3" cstate="print"/>
          <a:srcRect l="17984" t="60394" r="36455"/>
          <a:stretch>
            <a:fillRect/>
          </a:stretch>
        </p:blipFill>
        <p:spPr bwMode="auto">
          <a:xfrm>
            <a:off x="4953000" y="1981200"/>
            <a:ext cx="3317875" cy="3810000"/>
          </a:xfrm>
          <a:prstGeom prst="rect">
            <a:avLst/>
          </a:prstGeom>
          <a:noFill/>
        </p:spPr>
      </p:pic>
      <p:sp>
        <p:nvSpPr>
          <p:cNvPr id="2" name="TextBox 1"/>
          <p:cNvSpPr txBox="1"/>
          <p:nvPr/>
        </p:nvSpPr>
        <p:spPr>
          <a:xfrm>
            <a:off x="304801" y="76200"/>
            <a:ext cx="8458199" cy="954107"/>
          </a:xfrm>
          <a:prstGeom prst="rect">
            <a:avLst/>
          </a:prstGeom>
          <a:noFill/>
        </p:spPr>
        <p:txBody>
          <a:bodyPr wrap="square" rtlCol="0">
            <a:spAutoFit/>
          </a:bodyPr>
          <a:lstStyle/>
          <a:p>
            <a:pPr algn="ctr"/>
            <a:r>
              <a:rPr lang="en-US" sz="2800" dirty="0" smtClean="0"/>
              <a:t>From the Zebra Fish Study we are Closer to Proving that the </a:t>
            </a:r>
            <a:r>
              <a:rPr lang="en-US" sz="2800" dirty="0" err="1" smtClean="0"/>
              <a:t>Vagus</a:t>
            </a:r>
            <a:r>
              <a:rPr lang="en-US" sz="2800" dirty="0" smtClean="0"/>
              <a:t> Nerve is Abnormal in CHARGE Syndrome</a:t>
            </a:r>
            <a:endParaRPr lang="en-US" sz="2800" dirty="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3600" y="808166"/>
            <a:ext cx="2372106" cy="5391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3" name="Group 2"/>
          <p:cNvGrpSpPr/>
          <p:nvPr/>
        </p:nvGrpSpPr>
        <p:grpSpPr>
          <a:xfrm>
            <a:off x="278604" y="808166"/>
            <a:ext cx="5512596" cy="4864963"/>
            <a:chOff x="1295400" y="982509"/>
            <a:chExt cx="6400800" cy="3741891"/>
          </a:xfrm>
        </p:grpSpPr>
        <p:pic>
          <p:nvPicPr>
            <p:cNvPr id="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34007"/>
            <a:stretch/>
          </p:blipFill>
          <p:spPr bwMode="auto">
            <a:xfrm>
              <a:off x="1295400" y="982509"/>
              <a:ext cx="6335115" cy="35483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Oval 4"/>
            <p:cNvSpPr/>
            <p:nvPr/>
          </p:nvSpPr>
          <p:spPr>
            <a:xfrm>
              <a:off x="5181600" y="3048000"/>
              <a:ext cx="2514600" cy="1676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grpSp>
      <p:sp>
        <p:nvSpPr>
          <p:cNvPr id="6" name="TextBox 5"/>
          <p:cNvSpPr txBox="1"/>
          <p:nvPr/>
        </p:nvSpPr>
        <p:spPr>
          <a:xfrm>
            <a:off x="304800" y="100280"/>
            <a:ext cx="8686799" cy="707886"/>
          </a:xfrm>
          <a:prstGeom prst="rect">
            <a:avLst/>
          </a:prstGeom>
          <a:noFill/>
        </p:spPr>
        <p:txBody>
          <a:bodyPr wrap="square" rtlCol="0">
            <a:spAutoFit/>
          </a:bodyPr>
          <a:lstStyle/>
          <a:p>
            <a:r>
              <a:rPr lang="en-US" sz="4000" dirty="0" smtClean="0"/>
              <a:t>Influence of Gut Microbes on the Brain</a:t>
            </a:r>
            <a:endParaRPr lang="en-US" sz="4000" dirty="0"/>
          </a:p>
        </p:txBody>
      </p:sp>
      <p:sp>
        <p:nvSpPr>
          <p:cNvPr id="7" name="TextBox 6"/>
          <p:cNvSpPr txBox="1"/>
          <p:nvPr/>
        </p:nvSpPr>
        <p:spPr>
          <a:xfrm>
            <a:off x="1143000" y="6283340"/>
            <a:ext cx="3073511" cy="369332"/>
          </a:xfrm>
          <a:prstGeom prst="rect">
            <a:avLst/>
          </a:prstGeom>
          <a:noFill/>
        </p:spPr>
        <p:txBody>
          <a:bodyPr wrap="square" rtlCol="0">
            <a:spAutoFit/>
          </a:bodyPr>
          <a:lstStyle/>
          <a:p>
            <a:r>
              <a:rPr lang="en-US" dirty="0" smtClean="0"/>
              <a:t>JAMA May 5, 2015 V313, 17</a:t>
            </a:r>
            <a:endParaRPr lang="en-US" dirty="0"/>
          </a:p>
        </p:txBody>
      </p:sp>
    </p:spTree>
    <p:extLst>
      <p:ext uri="{BB962C8B-B14F-4D97-AF65-F5344CB8AC3E}">
        <p14:creationId xmlns:p14="http://schemas.microsoft.com/office/powerpoint/2010/main" val="10637665"/>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2731" b="30188"/>
          <a:stretch/>
        </p:blipFill>
        <p:spPr bwMode="auto">
          <a:xfrm>
            <a:off x="304800" y="762000"/>
            <a:ext cx="8534400" cy="24147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533400" y="3581400"/>
            <a:ext cx="7620000" cy="1384995"/>
          </a:xfrm>
          <a:prstGeom prst="rect">
            <a:avLst/>
          </a:prstGeom>
          <a:noFill/>
        </p:spPr>
        <p:txBody>
          <a:bodyPr wrap="square" rtlCol="0">
            <a:spAutoFit/>
          </a:bodyPr>
          <a:lstStyle/>
          <a:p>
            <a:pPr marL="285750" indent="-285750">
              <a:buFont typeface="Arial" panose="020B0604020202020204" pitchFamily="34" charset="0"/>
              <a:buChar char="•"/>
            </a:pPr>
            <a:r>
              <a:rPr lang="en-US" sz="2800" dirty="0" smtClean="0"/>
              <a:t>Therapeutic potential of bacteria in modulating brain behaviour</a:t>
            </a:r>
          </a:p>
          <a:p>
            <a:pPr marL="285750" indent="-285750">
              <a:buFont typeface="Arial" panose="020B0604020202020204" pitchFamily="34" charset="0"/>
              <a:buChar char="•"/>
            </a:pPr>
            <a:r>
              <a:rPr lang="en-US" sz="2800" dirty="0" smtClean="0"/>
              <a:t>Role of </a:t>
            </a:r>
            <a:r>
              <a:rPr lang="en-US" sz="2800" dirty="0" err="1" smtClean="0"/>
              <a:t>Vagus</a:t>
            </a:r>
            <a:r>
              <a:rPr lang="en-US" sz="2800" dirty="0" smtClean="0"/>
              <a:t> nerve in mediating motility</a:t>
            </a:r>
            <a:endParaRPr lang="en-US" sz="2800" dirty="0"/>
          </a:p>
        </p:txBody>
      </p:sp>
    </p:spTree>
    <p:extLst>
      <p:ext uri="{BB962C8B-B14F-4D97-AF65-F5344CB8AC3E}">
        <p14:creationId xmlns:p14="http://schemas.microsoft.com/office/powerpoint/2010/main" val="891286577"/>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dirty="0" smtClean="0"/>
              <a:t>Thank you!</a:t>
            </a:r>
            <a:endParaRPr lang="en-US" dirty="0"/>
          </a:p>
        </p:txBody>
      </p:sp>
      <p:sp>
        <p:nvSpPr>
          <p:cNvPr id="4" name="Content Placeholder 3"/>
          <p:cNvSpPr>
            <a:spLocks noGrp="1"/>
          </p:cNvSpPr>
          <p:nvPr>
            <p:ph idx="1"/>
          </p:nvPr>
        </p:nvSpPr>
        <p:spPr>
          <a:xfrm>
            <a:off x="1066800" y="1524000"/>
            <a:ext cx="3048000" cy="1981200"/>
          </a:xfrm>
        </p:spPr>
        <p:txBody>
          <a:bodyPr>
            <a:noAutofit/>
          </a:bodyPr>
          <a:lstStyle/>
          <a:p>
            <a:pPr marL="0" indent="0" algn="ctr">
              <a:buNone/>
            </a:pPr>
            <a:r>
              <a:rPr lang="en-US" sz="2800" dirty="0" smtClean="0"/>
              <a:t>To Our Young</a:t>
            </a:r>
          </a:p>
          <a:p>
            <a:pPr marL="0" indent="0" algn="ctr">
              <a:buNone/>
            </a:pPr>
            <a:r>
              <a:rPr lang="en-US" sz="2800" dirty="0" smtClean="0"/>
              <a:t>CHARGE Researchers</a:t>
            </a:r>
          </a:p>
          <a:p>
            <a:pPr marL="0" indent="0" algn="ctr">
              <a:buNone/>
            </a:pPr>
            <a:r>
              <a:rPr lang="en-US" sz="2800" dirty="0" smtClean="0"/>
              <a:t>and You!</a:t>
            </a:r>
            <a:endParaRPr lang="en-US" sz="2800" dirty="0"/>
          </a:p>
        </p:txBody>
      </p:sp>
      <p:pic>
        <p:nvPicPr>
          <p:cNvPr id="5" name="Picture 3" descr="D:\DCP0324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70400" y="1295400"/>
            <a:ext cx="3454400" cy="25908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D:\DCP03239.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91457" y="3886200"/>
            <a:ext cx="3251200" cy="24384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5181600" y="4780002"/>
            <a:ext cx="2209800" cy="523220"/>
          </a:xfrm>
          <a:prstGeom prst="rect">
            <a:avLst/>
          </a:prstGeom>
          <a:noFill/>
        </p:spPr>
        <p:txBody>
          <a:bodyPr wrap="square" rtlCol="0">
            <a:spAutoFit/>
          </a:bodyPr>
          <a:lstStyle/>
          <a:p>
            <a:r>
              <a:rPr lang="en-US" sz="2800" dirty="0"/>
              <a:t>Questions</a:t>
            </a:r>
            <a:r>
              <a:rPr lang="en-US" sz="2800" dirty="0" smtClean="0"/>
              <a:t>:</a:t>
            </a:r>
            <a:endParaRPr lang="en-US" sz="2800" dirty="0"/>
          </a:p>
        </p:txBody>
      </p:sp>
    </p:spTree>
    <p:extLst>
      <p:ext uri="{BB962C8B-B14F-4D97-AF65-F5344CB8AC3E}">
        <p14:creationId xmlns:p14="http://schemas.microsoft.com/office/powerpoint/2010/main" val="227176741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img.mylot.com/350x350/153056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1478132"/>
            <a:ext cx="2895600" cy="397764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447800" y="250097"/>
            <a:ext cx="6096000" cy="769441"/>
          </a:xfrm>
          <a:prstGeom prst="rect">
            <a:avLst/>
          </a:prstGeom>
          <a:noFill/>
        </p:spPr>
        <p:txBody>
          <a:bodyPr wrap="square" rtlCol="0">
            <a:spAutoFit/>
          </a:bodyPr>
          <a:lstStyle/>
          <a:p>
            <a:r>
              <a:rPr lang="en-US" sz="4400" dirty="0" err="1" smtClean="0"/>
              <a:t>Gastroesophageal</a:t>
            </a:r>
            <a:r>
              <a:rPr lang="en-US" sz="4400" dirty="0" smtClean="0"/>
              <a:t> Reflux</a:t>
            </a:r>
            <a:endParaRPr lang="en-US" sz="4400" dirty="0"/>
          </a:p>
        </p:txBody>
      </p:sp>
      <p:pic>
        <p:nvPicPr>
          <p:cNvPr id="1028" name="Picture 4" descr="https://nashuafibrosupport.files.wordpress.com/2012/05/exhausted-tired-weary-exhausted-smiley-emoticon-000757-huge.png"/>
          <p:cNvPicPr>
            <a:picLocks noChangeAspect="1" noChangeArrowheads="1"/>
          </p:cNvPicPr>
          <p:nvPr/>
        </p:nvPicPr>
        <p:blipFill rotWithShape="1">
          <a:blip r:embed="rId4">
            <a:extLst>
              <a:ext uri="{28A0092B-C50C-407E-A947-70E740481C1C}">
                <a14:useLocalDpi xmlns:a14="http://schemas.microsoft.com/office/drawing/2010/main" val="0"/>
              </a:ext>
            </a:extLst>
          </a:blip>
          <a:srcRect l="31170" t="21122" r="30036" b="21883"/>
          <a:stretch/>
        </p:blipFill>
        <p:spPr bwMode="auto">
          <a:xfrm>
            <a:off x="5468644" y="2032986"/>
            <a:ext cx="2823099" cy="30184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803203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0758" y="199904"/>
            <a:ext cx="8610600" cy="1143000"/>
          </a:xfrm>
        </p:spPr>
        <p:txBody>
          <a:bodyPr>
            <a:noAutofit/>
          </a:bodyPr>
          <a:lstStyle/>
          <a:p>
            <a:pPr marL="342900" lvl="0" indent="-342900">
              <a:lnSpc>
                <a:spcPct val="90000"/>
              </a:lnSpc>
              <a:spcBef>
                <a:spcPct val="20000"/>
              </a:spcBef>
              <a:defRPr/>
            </a:pPr>
            <a:r>
              <a:rPr lang="en-US" dirty="0" smtClean="0"/>
              <a:t/>
            </a:r>
            <a:br>
              <a:rPr lang="en-US" dirty="0" smtClean="0"/>
            </a:br>
            <a:r>
              <a:rPr lang="en-US" dirty="0" smtClean="0"/>
              <a:t/>
            </a:r>
            <a:br>
              <a:rPr lang="en-US" dirty="0" smtClean="0"/>
            </a:br>
            <a:r>
              <a:rPr lang="en-US" dirty="0" smtClean="0"/>
              <a:t>Treatments for </a:t>
            </a:r>
            <a:r>
              <a:rPr lang="en-CA" dirty="0" smtClean="0"/>
              <a:t>Gastroesophageal Reflux Disease (GER)</a:t>
            </a:r>
            <a:br>
              <a:rPr lang="en-CA" dirty="0" smtClean="0"/>
            </a:br>
            <a:r>
              <a:rPr lang="en-CA" dirty="0" smtClean="0"/>
              <a:t/>
            </a:r>
            <a:br>
              <a:rPr lang="en-CA" dirty="0" smtClean="0"/>
            </a:br>
            <a:endParaRPr lang="en-US" dirty="0"/>
          </a:p>
        </p:txBody>
      </p:sp>
      <p:sp>
        <p:nvSpPr>
          <p:cNvPr id="4" name="TextBox 3"/>
          <p:cNvSpPr txBox="1"/>
          <p:nvPr/>
        </p:nvSpPr>
        <p:spPr>
          <a:xfrm>
            <a:off x="76200" y="1340108"/>
            <a:ext cx="8991600" cy="4401205"/>
          </a:xfrm>
          <a:prstGeom prst="rect">
            <a:avLst/>
          </a:prstGeom>
          <a:noFill/>
        </p:spPr>
        <p:txBody>
          <a:bodyPr wrap="square" rtlCol="0">
            <a:spAutoFit/>
          </a:bodyPr>
          <a:lstStyle/>
          <a:p>
            <a:pPr marL="342900" indent="-342900">
              <a:buFont typeface="+mj-lt"/>
              <a:buAutoNum type="arabicPeriod"/>
            </a:pPr>
            <a:r>
              <a:rPr lang="en-US" sz="2800" dirty="0" smtClean="0"/>
              <a:t>Behavioral  treatment – raising the bed, small frequent meals, limiting  foods that promote reflux such as tomatoes, meat, chocolate.</a:t>
            </a:r>
          </a:p>
          <a:p>
            <a:pPr marL="342900" indent="-342900">
              <a:buFont typeface="+mj-lt"/>
              <a:buAutoNum type="arabicPeriod"/>
            </a:pPr>
            <a:r>
              <a:rPr lang="en-US" sz="2800" dirty="0" smtClean="0"/>
              <a:t>Medical management </a:t>
            </a:r>
          </a:p>
          <a:p>
            <a:pPr marL="914400" lvl="1" indent="-457200">
              <a:buFont typeface="Arial" panose="020B0604020202020204" pitchFamily="34" charset="0"/>
              <a:buChar char="•"/>
            </a:pPr>
            <a:r>
              <a:rPr lang="en-US" sz="2800" dirty="0" smtClean="0"/>
              <a:t>Ranitidine 8mg/kg per day in 2-3 divided doses</a:t>
            </a:r>
          </a:p>
          <a:p>
            <a:pPr marL="914400" lvl="1" indent="-457200">
              <a:buFont typeface="Arial" panose="020B0604020202020204" pitchFamily="34" charset="0"/>
              <a:buChar char="•"/>
            </a:pPr>
            <a:r>
              <a:rPr lang="en-US" sz="2800" dirty="0" err="1" smtClean="0"/>
              <a:t>Prevacid</a:t>
            </a:r>
            <a:r>
              <a:rPr lang="en-US" sz="2800" dirty="0" smtClean="0"/>
              <a:t> (lansoprazole)-  1-2 mg/kg per day at the beginning of the day, 20 minutes before breakfast</a:t>
            </a:r>
          </a:p>
          <a:p>
            <a:pPr marL="914400" lvl="1" indent="-457200">
              <a:buFont typeface="Arial" panose="020B0604020202020204" pitchFamily="34" charset="0"/>
              <a:buChar char="•"/>
            </a:pPr>
            <a:r>
              <a:rPr lang="en-US" sz="2800" dirty="0" err="1" smtClean="0"/>
              <a:t>Domperidone</a:t>
            </a:r>
            <a:r>
              <a:rPr lang="en-US" sz="2800" dirty="0" smtClean="0"/>
              <a:t> (</a:t>
            </a:r>
            <a:r>
              <a:rPr lang="en-US" sz="2800" dirty="0" err="1" smtClean="0"/>
              <a:t>Motilium</a:t>
            </a:r>
            <a:r>
              <a:rPr lang="en-US" sz="2800" dirty="0" smtClean="0"/>
              <a:t>) – 3-4 times a day before meals (watch for side effects)</a:t>
            </a:r>
          </a:p>
          <a:p>
            <a:pPr marL="914400" lvl="1" indent="-457200">
              <a:buFont typeface="Arial" panose="020B0604020202020204" pitchFamily="34" charset="0"/>
              <a:buChar char="•"/>
            </a:pPr>
            <a:r>
              <a:rPr lang="en-US" sz="2800" dirty="0" err="1" smtClean="0"/>
              <a:t>Cisapride</a:t>
            </a:r>
            <a:r>
              <a:rPr lang="en-US" sz="2800" dirty="0" smtClean="0"/>
              <a:t> (</a:t>
            </a:r>
            <a:r>
              <a:rPr lang="en-US" sz="2800" dirty="0" err="1" smtClean="0"/>
              <a:t>Propulsid</a:t>
            </a:r>
            <a:r>
              <a:rPr lang="en-US" sz="2800" dirty="0" smtClean="0"/>
              <a:t>) special authorization</a:t>
            </a:r>
            <a:endParaRPr lang="en-US" sz="2800" dirty="0"/>
          </a:p>
        </p:txBody>
      </p:sp>
    </p:spTree>
    <p:extLst>
      <p:ext uri="{BB962C8B-B14F-4D97-AF65-F5344CB8AC3E}">
        <p14:creationId xmlns:p14="http://schemas.microsoft.com/office/powerpoint/2010/main" val="297727122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0500"/>
            <a:ext cx="8229600" cy="1143000"/>
          </a:xfrm>
        </p:spPr>
        <p:txBody>
          <a:bodyPr>
            <a:normAutofit fontScale="90000"/>
          </a:bodyPr>
          <a:lstStyle/>
          <a:p>
            <a:r>
              <a:rPr lang="en-US" dirty="0" smtClean="0"/>
              <a:t>When Medications Fail, What is Next? Surgery - Fundoplication</a:t>
            </a:r>
            <a:endParaRPr lang="en-US" dirty="0"/>
          </a:p>
        </p:txBody>
      </p:sp>
      <p:sp>
        <p:nvSpPr>
          <p:cNvPr id="3" name="TextBox 2"/>
          <p:cNvSpPr txBox="1"/>
          <p:nvPr/>
        </p:nvSpPr>
        <p:spPr>
          <a:xfrm>
            <a:off x="3442317" y="4344961"/>
            <a:ext cx="2286000" cy="369332"/>
          </a:xfrm>
          <a:prstGeom prst="rect">
            <a:avLst/>
          </a:prstGeom>
          <a:noFill/>
        </p:spPr>
        <p:txBody>
          <a:bodyPr wrap="square" rtlCol="0">
            <a:spAutoFit/>
          </a:bodyPr>
          <a:lstStyle/>
          <a:p>
            <a:r>
              <a:rPr lang="en-US" dirty="0"/>
              <a:t>http://uvahealth.com/</a:t>
            </a:r>
          </a:p>
        </p:txBody>
      </p:sp>
      <p:pic>
        <p:nvPicPr>
          <p:cNvPr id="1026" name="Picture 2" descr="http://uvahealth.com/ebsco_images/247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43703" y="1850476"/>
            <a:ext cx="3724275" cy="242887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990600" y="5002566"/>
            <a:ext cx="7467600" cy="584775"/>
          </a:xfrm>
          <a:prstGeom prst="rect">
            <a:avLst/>
          </a:prstGeom>
          <a:noFill/>
        </p:spPr>
        <p:txBody>
          <a:bodyPr wrap="square" rtlCol="0">
            <a:spAutoFit/>
          </a:bodyPr>
          <a:lstStyle/>
          <a:p>
            <a:r>
              <a:rPr lang="en-US" sz="3200" dirty="0" smtClean="0"/>
              <a:t>But is </a:t>
            </a:r>
            <a:r>
              <a:rPr lang="en-US" sz="2800" dirty="0" smtClean="0"/>
              <a:t>the</a:t>
            </a:r>
            <a:r>
              <a:rPr lang="en-US" sz="3200" dirty="0" smtClean="0"/>
              <a:t> problem more than just reflux?</a:t>
            </a:r>
            <a:endParaRPr lang="en-US" sz="3200" dirty="0"/>
          </a:p>
        </p:txBody>
      </p:sp>
    </p:spTree>
    <p:extLst>
      <p:ext uri="{BB962C8B-B14F-4D97-AF65-F5344CB8AC3E}">
        <p14:creationId xmlns:p14="http://schemas.microsoft.com/office/powerpoint/2010/main" val="359793570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262" y="0"/>
            <a:ext cx="8991600" cy="1935162"/>
          </a:xfrm>
        </p:spPr>
        <p:txBody>
          <a:bodyPr>
            <a:noAutofit/>
          </a:bodyPr>
          <a:lstStyle/>
          <a:p>
            <a:r>
              <a:rPr lang="en-US" sz="3600" dirty="0" smtClean="0"/>
              <a:t>Mouth Over-stuffing </a:t>
            </a:r>
            <a:r>
              <a:rPr lang="en-US" sz="3600" dirty="0"/>
              <a:t>a</a:t>
            </a:r>
            <a:r>
              <a:rPr lang="en-US" sz="3600" dirty="0" smtClean="0"/>
              <a:t>nd Pocketing of Food in Individuals with CHARGE Syndrome</a:t>
            </a:r>
            <a:endParaRPr lang="en-US" sz="3600" dirty="0"/>
          </a:p>
        </p:txBody>
      </p:sp>
      <p:pic>
        <p:nvPicPr>
          <p:cNvPr id="3" name="Picture 2"/>
          <p:cNvPicPr>
            <a:picLocks noChangeAspect="1"/>
          </p:cNvPicPr>
          <p:nvPr/>
        </p:nvPicPr>
        <p:blipFill>
          <a:blip r:embed="rId2">
            <a:extLst>
              <a:ext uri="{28A0092B-C50C-407E-A947-70E740481C1C}">
                <a14:useLocalDpi xmlns:a14="http://schemas.microsoft.com/office/drawing/2010/main"/>
              </a:ext>
            </a:extLst>
          </a:blip>
          <a:stretch>
            <a:fillRect/>
          </a:stretch>
        </p:blipFill>
        <p:spPr>
          <a:xfrm rot="5400000">
            <a:off x="2463800" y="2260600"/>
            <a:ext cx="4064000" cy="3048000"/>
          </a:xfrm>
          <a:prstGeom prst="rect">
            <a:avLst/>
          </a:prstGeom>
        </p:spPr>
      </p:pic>
      <p:sp>
        <p:nvSpPr>
          <p:cNvPr id="4" name="TextBox 3"/>
          <p:cNvSpPr txBox="1"/>
          <p:nvPr/>
        </p:nvSpPr>
        <p:spPr>
          <a:xfrm>
            <a:off x="1981200" y="5816600"/>
            <a:ext cx="4724400" cy="369332"/>
          </a:xfrm>
          <a:prstGeom prst="rect">
            <a:avLst/>
          </a:prstGeom>
          <a:noFill/>
        </p:spPr>
        <p:txBody>
          <a:bodyPr wrap="square" rtlCol="0">
            <a:spAutoFit/>
          </a:bodyPr>
          <a:lstStyle/>
          <a:p>
            <a:r>
              <a:rPr lang="en-US" dirty="0"/>
              <a:t>MacKenzie </a:t>
            </a:r>
            <a:r>
              <a:rPr lang="en-US" dirty="0" err="1"/>
              <a:t>Colp</a:t>
            </a:r>
            <a:r>
              <a:rPr lang="en-US" dirty="0"/>
              <a:t> </a:t>
            </a:r>
            <a:r>
              <a:rPr lang="en-US" dirty="0" smtClean="0"/>
              <a:t>&amp; Alex Hudson at the IWK, 2015</a:t>
            </a:r>
            <a:endParaRPr lang="en-US" dirty="0"/>
          </a:p>
        </p:txBody>
      </p:sp>
    </p:spTree>
    <p:extLst>
      <p:ext uri="{BB962C8B-B14F-4D97-AF65-F5344CB8AC3E}">
        <p14:creationId xmlns:p14="http://schemas.microsoft.com/office/powerpoint/2010/main" val="376790411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4971</TotalTime>
  <Words>2340</Words>
  <Application>Microsoft Office PowerPoint</Application>
  <PresentationFormat>On-screen Show (4:3)</PresentationFormat>
  <Paragraphs>374</Paragraphs>
  <Slides>58</Slides>
  <Notes>8</Notes>
  <HiddenSlides>0</HiddenSlides>
  <MMClips>0</MMClips>
  <ScaleCrop>false</ScaleCrop>
  <HeadingPairs>
    <vt:vector size="4" baseType="variant">
      <vt:variant>
        <vt:lpstr>Theme</vt:lpstr>
      </vt:variant>
      <vt:variant>
        <vt:i4>1</vt:i4>
      </vt:variant>
      <vt:variant>
        <vt:lpstr>Slide Titles</vt:lpstr>
      </vt:variant>
      <vt:variant>
        <vt:i4>58</vt:i4>
      </vt:variant>
    </vt:vector>
  </HeadingPairs>
  <TitlesOfParts>
    <vt:vector size="59" baseType="lpstr">
      <vt:lpstr>Office Theme</vt:lpstr>
      <vt:lpstr>PowerPoint Presentation</vt:lpstr>
      <vt:lpstr>PowerPoint Presentation</vt:lpstr>
      <vt:lpstr>PowerPoint Presentation</vt:lpstr>
      <vt:lpstr>Objectives</vt:lpstr>
      <vt:lpstr> Let’s Rate Your CHARGEr’s Eating &amp; Swallowing Difficulties Over the Years </vt:lpstr>
      <vt:lpstr>PowerPoint Presentation</vt:lpstr>
      <vt:lpstr>  Treatments for Gastroesophageal Reflux Disease (GER)  </vt:lpstr>
      <vt:lpstr>When Medications Fail, What is Next? Surgery - Fundoplication</vt:lpstr>
      <vt:lpstr>Mouth Over-stuffing and Pocketing of Food in Individuals with CHARGE Syndrome</vt:lpstr>
      <vt:lpstr>Mouth Over-Stuffing and  Food Pocketing</vt:lpstr>
      <vt:lpstr>Highlighted Issues</vt:lpstr>
      <vt:lpstr>Food Pocketing</vt:lpstr>
      <vt:lpstr>Characteristics That May Influence Food Pocketing</vt:lpstr>
      <vt:lpstr>Longer Time to Eat Correlated with a Higher Impact on Caregivers</vt:lpstr>
      <vt:lpstr>Parent’s Tips &amp; Tricks </vt:lpstr>
      <vt:lpstr>Parent’s Tips &amp; Tricks</vt:lpstr>
      <vt:lpstr>Parent Quotes</vt:lpstr>
      <vt:lpstr>Conclusions</vt:lpstr>
      <vt:lpstr>Abdominal Pain</vt:lpstr>
      <vt:lpstr>Treatment Suggestions</vt:lpstr>
      <vt:lpstr>Experience with Feeding and Gastrointestinal Motility in Children with CHARGE Syndrome</vt:lpstr>
      <vt:lpstr>Questionnaires</vt:lpstr>
      <vt:lpstr>Results</vt:lpstr>
      <vt:lpstr>Pediatric Assessment Scale for Severe Feeding Problems (PASSFP)</vt:lpstr>
      <vt:lpstr>PedsQL Gastrointestinal Symptoms Scale</vt:lpstr>
      <vt:lpstr>Short Answer Questions</vt:lpstr>
      <vt:lpstr>Short Answer Questions</vt:lpstr>
      <vt:lpstr>Prevention / Treatment for Constipation</vt:lpstr>
      <vt:lpstr>PowerPoint Presentation</vt:lpstr>
      <vt:lpstr>PowerPoint Presentation</vt:lpstr>
      <vt:lpstr>PowerPoint Presentation</vt:lpstr>
      <vt:lpstr>Cranial Nerves </vt:lpstr>
      <vt:lpstr>PowerPoint Presentation</vt:lpstr>
      <vt:lpstr>Retinal Nerve Coloboma</vt:lpstr>
      <vt:lpstr>Eyes are at Risk With Facial Palsy</vt:lpstr>
      <vt:lpstr>PowerPoint Presentation</vt:lpstr>
      <vt:lpstr>Feeding issues are often severe.</vt:lpstr>
      <vt:lpstr>PowerPoint Presentation</vt:lpstr>
      <vt:lpstr>PowerPoint Presentation</vt:lpstr>
      <vt:lpstr>Mobility &amp; balance in CHARGE has improved with physiotherapy</vt:lpstr>
      <vt:lpstr>PowerPoint Presentation</vt:lpstr>
      <vt:lpstr>The Cranial Nerves and Swallowing</vt:lpstr>
      <vt:lpstr>PowerPoint Presentation</vt:lpstr>
      <vt:lpstr>PowerPoint Presentation</vt:lpstr>
      <vt:lpstr>PowerPoint Presentation</vt:lpstr>
      <vt:lpstr>Research at IWK 2014 - 2016</vt:lpstr>
      <vt:lpstr>Modeling CHARGE Syndrome in Zebrafish: A Look at the Innvervation and Function of the Gastrointestinal System</vt:lpstr>
      <vt:lpstr>The Zebrafish </vt:lpstr>
      <vt:lpstr>Zebrafish and CHARGE </vt:lpstr>
      <vt:lpstr>Nile Red Motility Study  </vt:lpstr>
      <vt:lpstr>Nile Red Motility Study –  CHD7 Morpholino </vt:lpstr>
      <vt:lpstr>Immunohistochemistry </vt:lpstr>
      <vt:lpstr>Changes in motility seen with fluorescent microbeads  </vt:lpstr>
      <vt:lpstr>How will our Research Affect Individuals with CHARGE Syndrome</vt:lpstr>
      <vt:lpstr>PowerPoint Presentation</vt:lpstr>
      <vt:lpstr>PowerPoint Presentation</vt:lpstr>
      <vt:lpstr>PowerPoint Presentation</vt:lpstr>
      <vt:lpstr>Thank you!</vt:lpstr>
    </vt:vector>
  </TitlesOfParts>
  <Company>IWK Health Centre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saintl</dc:creator>
  <cp:lastModifiedBy>Josh Fultz</cp:lastModifiedBy>
  <cp:revision>363</cp:revision>
  <cp:lastPrinted>2015-10-15T16:35:21Z</cp:lastPrinted>
  <dcterms:created xsi:type="dcterms:W3CDTF">2012-02-13T13:40:15Z</dcterms:created>
  <dcterms:modified xsi:type="dcterms:W3CDTF">2015-11-03T20:20:21Z</dcterms:modified>
</cp:coreProperties>
</file>